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3" r:id="rId2"/>
    <p:sldId id="265" r:id="rId3"/>
    <p:sldId id="275" r:id="rId4"/>
    <p:sldId id="276" r:id="rId5"/>
    <p:sldId id="269" r:id="rId6"/>
    <p:sldId id="281" r:id="rId7"/>
    <p:sldId id="320" r:id="rId8"/>
    <p:sldId id="321" r:id="rId9"/>
    <p:sldId id="316" r:id="rId10"/>
    <p:sldId id="313" r:id="rId11"/>
    <p:sldId id="310" r:id="rId12"/>
    <p:sldId id="314" r:id="rId13"/>
    <p:sldId id="315" r:id="rId14"/>
    <p:sldId id="317" r:id="rId15"/>
    <p:sldId id="318" r:id="rId16"/>
    <p:sldId id="319" r:id="rId17"/>
    <p:sldId id="306" r:id="rId18"/>
    <p:sldId id="305" r:id="rId19"/>
    <p:sldId id="312" r:id="rId20"/>
    <p:sldId id="307" r:id="rId21"/>
    <p:sldId id="308" r:id="rId22"/>
    <p:sldId id="294" r:id="rId23"/>
    <p:sldId id="300" r:id="rId24"/>
    <p:sldId id="301" r:id="rId25"/>
    <p:sldId id="304" r:id="rId26"/>
    <p:sldId id="311" r:id="rId27"/>
    <p:sldId id="280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EB696EE-D9C1-4C1D-A1D3-4E866BA491A5}">
          <p14:sldIdLst>
            <p14:sldId id="273"/>
            <p14:sldId id="265"/>
            <p14:sldId id="275"/>
            <p14:sldId id="276"/>
            <p14:sldId id="269"/>
            <p14:sldId id="281"/>
            <p14:sldId id="320"/>
            <p14:sldId id="321"/>
            <p14:sldId id="316"/>
            <p14:sldId id="313"/>
            <p14:sldId id="310"/>
            <p14:sldId id="314"/>
            <p14:sldId id="315"/>
            <p14:sldId id="317"/>
            <p14:sldId id="318"/>
            <p14:sldId id="319"/>
          </p14:sldIdLst>
        </p14:section>
        <p14:section name="제목 없는 구역" id="{870E2599-2A11-45FD-BDBA-826D7391D4DB}">
          <p14:sldIdLst>
            <p14:sldId id="306"/>
            <p14:sldId id="305"/>
            <p14:sldId id="312"/>
            <p14:sldId id="307"/>
            <p14:sldId id="308"/>
            <p14:sldId id="294"/>
            <p14:sldId id="300"/>
            <p14:sldId id="301"/>
            <p14:sldId id="304"/>
            <p14:sldId id="311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4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1031" autoAdjust="0"/>
  </p:normalViewPr>
  <p:slideViewPr>
    <p:cSldViewPr snapToGrid="0">
      <p:cViewPr varScale="1">
        <p:scale>
          <a:sx n="145" d="100"/>
          <a:sy n="145" d="100"/>
        </p:scale>
        <p:origin x="82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4D4ECC-8954-4176-B5AF-CAC9D2A1DC20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7F056-883D-4305-8E74-A228FD1FB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04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6642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#5.</a:t>
            </a:r>
            <a:r>
              <a:rPr lang="ko-KR" altLang="en-US" dirty="0" err="1"/>
              <a:t>공장별</a:t>
            </a:r>
            <a:r>
              <a:rPr lang="ko-KR" altLang="en-US" dirty="0"/>
              <a:t> </a:t>
            </a:r>
            <a:r>
              <a:rPr lang="ko-KR" altLang="en-US" dirty="0" err="1"/>
              <a:t>컴플레인</a:t>
            </a:r>
            <a:r>
              <a:rPr lang="ko-KR" altLang="en-US" dirty="0"/>
              <a:t> 걸린 스쿠터 생산 비율</a:t>
            </a:r>
          </a:p>
          <a:p>
            <a:r>
              <a:rPr lang="en-US" altLang="ko-KR" dirty="0"/>
              <a:t>SELECT 	</a:t>
            </a:r>
            <a:r>
              <a:rPr lang="ko-KR" altLang="en-US" dirty="0"/>
              <a:t>공장</a:t>
            </a:r>
            <a:r>
              <a:rPr lang="en-US" altLang="ko-KR" dirty="0"/>
              <a:t>,COUNT(*)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</a:t>
            </a:r>
            <a:r>
              <a:rPr lang="en-US" altLang="ko-KR" dirty="0"/>
              <a:t>,COUNT(*)/3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비율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생산 </a:t>
            </a:r>
            <a:r>
              <a:rPr lang="en-US" altLang="ko-KR" dirty="0"/>
              <a:t>P, </a:t>
            </a:r>
            <a:r>
              <a:rPr lang="ko-KR" altLang="en-US" dirty="0"/>
              <a:t>스쿠터 </a:t>
            </a:r>
            <a:r>
              <a:rPr lang="en-US" altLang="ko-KR" dirty="0"/>
              <a:t>S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생산코드 </a:t>
            </a:r>
            <a:r>
              <a:rPr lang="en-US" altLang="ko-KR" dirty="0"/>
              <a:t>= S.</a:t>
            </a:r>
            <a:r>
              <a:rPr lang="ko-KR" altLang="en-US" dirty="0"/>
              <a:t>생산코드 </a:t>
            </a:r>
            <a:r>
              <a:rPr lang="en-US" altLang="ko-KR" dirty="0"/>
              <a:t>AND </a:t>
            </a:r>
            <a:r>
              <a:rPr lang="ko-KR" altLang="en-US" dirty="0"/>
              <a:t>스쿠터</a:t>
            </a:r>
            <a:r>
              <a:rPr lang="en-US" altLang="ko-KR" dirty="0"/>
              <a:t>ID IN(SELECT CP.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                                   			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                                   			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')</a:t>
            </a:r>
          </a:p>
          <a:p>
            <a:r>
              <a:rPr lang="en-US" altLang="ko-KR" dirty="0"/>
              <a:t>GROUP BY P.</a:t>
            </a:r>
            <a:r>
              <a:rPr lang="ko-KR" altLang="en-US" dirty="0"/>
              <a:t>공장</a:t>
            </a:r>
          </a:p>
          <a:p>
            <a:r>
              <a:rPr lang="en-US" altLang="ko-KR" dirty="0"/>
              <a:t>ORDER BY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630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#5.</a:t>
            </a:r>
            <a:r>
              <a:rPr lang="ko-KR" altLang="en-US" dirty="0" err="1"/>
              <a:t>공장별</a:t>
            </a:r>
            <a:r>
              <a:rPr lang="ko-KR" altLang="en-US" dirty="0"/>
              <a:t> </a:t>
            </a:r>
            <a:r>
              <a:rPr lang="ko-KR" altLang="en-US" dirty="0" err="1"/>
              <a:t>컴플레인</a:t>
            </a:r>
            <a:r>
              <a:rPr lang="ko-KR" altLang="en-US" dirty="0"/>
              <a:t> 걸린 스쿠터 생산 비율</a:t>
            </a:r>
          </a:p>
          <a:p>
            <a:r>
              <a:rPr lang="en-US" altLang="ko-KR" dirty="0"/>
              <a:t>SELECT 	</a:t>
            </a:r>
            <a:r>
              <a:rPr lang="ko-KR" altLang="en-US" dirty="0"/>
              <a:t>공장</a:t>
            </a:r>
            <a:r>
              <a:rPr lang="en-US" altLang="ko-KR" dirty="0"/>
              <a:t>,COUNT(*)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</a:t>
            </a:r>
            <a:r>
              <a:rPr lang="en-US" altLang="ko-KR" dirty="0"/>
              <a:t>,COUNT(*)/3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비율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생산 </a:t>
            </a:r>
            <a:r>
              <a:rPr lang="en-US" altLang="ko-KR" dirty="0"/>
              <a:t>P, </a:t>
            </a:r>
            <a:r>
              <a:rPr lang="ko-KR" altLang="en-US" dirty="0"/>
              <a:t>스쿠터 </a:t>
            </a:r>
            <a:r>
              <a:rPr lang="en-US" altLang="ko-KR" dirty="0"/>
              <a:t>S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생산코드 </a:t>
            </a:r>
            <a:r>
              <a:rPr lang="en-US" altLang="ko-KR" dirty="0"/>
              <a:t>= S.</a:t>
            </a:r>
            <a:r>
              <a:rPr lang="ko-KR" altLang="en-US" dirty="0"/>
              <a:t>생산코드 </a:t>
            </a:r>
            <a:r>
              <a:rPr lang="en-US" altLang="ko-KR" dirty="0"/>
              <a:t>AND </a:t>
            </a:r>
            <a:r>
              <a:rPr lang="ko-KR" altLang="en-US" dirty="0"/>
              <a:t>스쿠터</a:t>
            </a:r>
            <a:r>
              <a:rPr lang="en-US" altLang="ko-KR" dirty="0"/>
              <a:t>ID IN(SELECT CP.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                                   			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                                   			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')</a:t>
            </a:r>
          </a:p>
          <a:p>
            <a:r>
              <a:rPr lang="en-US" altLang="ko-KR" dirty="0"/>
              <a:t>GROUP BY P.</a:t>
            </a:r>
            <a:r>
              <a:rPr lang="ko-KR" altLang="en-US" dirty="0"/>
              <a:t>공장</a:t>
            </a:r>
          </a:p>
          <a:p>
            <a:r>
              <a:rPr lang="en-US" altLang="ko-KR" dirty="0"/>
              <a:t>ORDER BY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2796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주행시작</a:t>
            </a:r>
            <a:r>
              <a:rPr lang="en-US" altLang="ko-KR" dirty="0"/>
              <a:t>REGION, COUNT(*) </a:t>
            </a:r>
            <a:r>
              <a:rPr lang="ko-KR" altLang="en-US" dirty="0"/>
              <a:t>주행시작횟수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GROUP BY </a:t>
            </a:r>
            <a:r>
              <a:rPr lang="ko-KR" altLang="en-US" dirty="0"/>
              <a:t>주행시작</a:t>
            </a:r>
            <a:r>
              <a:rPr lang="en-US" altLang="ko-KR" dirty="0"/>
              <a:t>REGION</a:t>
            </a:r>
          </a:p>
          <a:p>
            <a:r>
              <a:rPr lang="en-US" altLang="ko-KR" dirty="0"/>
              <a:t>ORDER BY </a:t>
            </a:r>
            <a:r>
              <a:rPr lang="ko-KR" altLang="en-US" dirty="0"/>
              <a:t>주행시작횟수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1654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주행완료</a:t>
            </a:r>
            <a:r>
              <a:rPr lang="en-US" altLang="ko-KR" dirty="0"/>
              <a:t>REGION, COUNT(*) </a:t>
            </a:r>
            <a:r>
              <a:rPr lang="ko-KR" altLang="en-US" dirty="0"/>
              <a:t>주행완료회수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GROUP BY </a:t>
            </a:r>
            <a:r>
              <a:rPr lang="ko-KR" altLang="en-US" dirty="0"/>
              <a:t>주행완료</a:t>
            </a:r>
            <a:r>
              <a:rPr lang="en-US" altLang="ko-KR" dirty="0"/>
              <a:t>REGION</a:t>
            </a:r>
          </a:p>
          <a:p>
            <a:r>
              <a:rPr lang="en-US" altLang="ko-KR" dirty="0"/>
              <a:t>ORDER BY </a:t>
            </a:r>
            <a:r>
              <a:rPr lang="ko-KR" altLang="en-US" dirty="0"/>
              <a:t>주행완료회수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751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주행시작</a:t>
            </a:r>
            <a:r>
              <a:rPr lang="en-US" altLang="ko-KR" dirty="0"/>
              <a:t>REGION,</a:t>
            </a:r>
            <a:r>
              <a:rPr lang="ko-KR" altLang="en-US" dirty="0"/>
              <a:t>주행완료</a:t>
            </a:r>
            <a:r>
              <a:rPr lang="en-US" altLang="ko-KR" dirty="0"/>
              <a:t>REGION, COUNT(*) </a:t>
            </a:r>
            <a:r>
              <a:rPr lang="ko-KR" altLang="en-US" dirty="0"/>
              <a:t>횟수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GROUP BY </a:t>
            </a:r>
            <a:r>
              <a:rPr lang="ko-KR" altLang="en-US" dirty="0"/>
              <a:t>주행시작</a:t>
            </a:r>
            <a:r>
              <a:rPr lang="en-US" altLang="ko-KR" dirty="0"/>
              <a:t>REGION,</a:t>
            </a:r>
            <a:r>
              <a:rPr lang="ko-KR" altLang="en-US" dirty="0"/>
              <a:t>주행완료</a:t>
            </a:r>
            <a:r>
              <a:rPr lang="en-US" altLang="ko-KR" dirty="0"/>
              <a:t>REGION</a:t>
            </a:r>
          </a:p>
          <a:p>
            <a:r>
              <a:rPr lang="en-US" altLang="ko-KR" dirty="0"/>
              <a:t>ORDER BY </a:t>
            </a:r>
            <a:r>
              <a:rPr lang="ko-KR" altLang="en-US" dirty="0"/>
              <a:t>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995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주행시날씨</a:t>
            </a:r>
            <a:r>
              <a:rPr lang="en-US" altLang="ko-KR" dirty="0"/>
              <a:t>, COUNT(*) </a:t>
            </a:r>
            <a:r>
              <a:rPr lang="ko-KR" altLang="en-US" dirty="0"/>
              <a:t>주행횟수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GROUP BY </a:t>
            </a:r>
            <a:r>
              <a:rPr lang="ko-KR" altLang="en-US" dirty="0"/>
              <a:t>주행시날씨</a:t>
            </a:r>
          </a:p>
          <a:p>
            <a:r>
              <a:rPr lang="en-US" altLang="ko-KR" dirty="0"/>
              <a:t>ORDER BY </a:t>
            </a:r>
            <a:r>
              <a:rPr lang="ko-KR" altLang="en-US" dirty="0"/>
              <a:t>주행횟수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9311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SELECT COUNT(*)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WHERE </a:t>
            </a:r>
            <a:r>
              <a:rPr lang="ko-KR" altLang="en-US" dirty="0"/>
              <a:t>주행평균기온 </a:t>
            </a:r>
            <a:r>
              <a:rPr lang="en-US" altLang="ko-KR" dirty="0"/>
              <a:t>BETWEEN 0 AND 10;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SELECT COUNT(*)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WHERE </a:t>
            </a:r>
            <a:r>
              <a:rPr lang="ko-KR" altLang="en-US" dirty="0"/>
              <a:t>주행평균기온 </a:t>
            </a:r>
            <a:r>
              <a:rPr lang="en-US" altLang="ko-KR" dirty="0"/>
              <a:t>BETWEEN 10 AND 20;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SELECT COUNT(*)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주행</a:t>
            </a:r>
          </a:p>
          <a:p>
            <a:r>
              <a:rPr lang="en-US" altLang="ko-KR" dirty="0"/>
              <a:t>WHERE </a:t>
            </a:r>
            <a:r>
              <a:rPr lang="ko-KR" altLang="en-US" dirty="0"/>
              <a:t>주행평균기온 </a:t>
            </a:r>
            <a:r>
              <a:rPr lang="en-US" altLang="ko-KR" dirty="0"/>
              <a:t>BETWEEN 20 AND 30;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0111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마케팅 효과 확인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회사 홍보 이후 신규 가입 늘었는지 비교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SELECT *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FROM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고객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WHERE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&lt; "2021-03-28" #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홍보 이벤트 이전 가입 고객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WHERE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&gt;= "2021-03-28" #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홍보 이벤트 이후 가입 고객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ORDER BY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194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마케팅 효과 확인</a:t>
            </a: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회사 홍보 이후 신규 가입 늘었는지 비교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SELECT *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FROM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고객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 WHERE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&lt; "2021-03-28" #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홍보 이벤트 이전 가입 고객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WHERE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&gt;= "2021-03-28" #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홍보 이벤트 이후 가입 고객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23825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ORDER BY </a:t>
            </a:r>
            <a:r>
              <a:rPr lang="ko-KR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가입일</a:t>
            </a:r>
            <a:r>
              <a:rPr lang="en-US" altLang="ko-KR" sz="1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;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49631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고객</a:t>
            </a:r>
            <a:r>
              <a:rPr lang="en-US" altLang="ko-KR" dirty="0"/>
              <a:t>ID,</a:t>
            </a:r>
            <a:r>
              <a:rPr lang="ko-KR" altLang="en-US" dirty="0"/>
              <a:t>이름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고객</a:t>
            </a:r>
          </a:p>
          <a:p>
            <a:r>
              <a:rPr lang="en-US" altLang="ko-KR" dirty="0"/>
              <a:t>WHERE </a:t>
            </a:r>
            <a:r>
              <a:rPr lang="ko-KR" altLang="en-US" dirty="0"/>
              <a:t>고객</a:t>
            </a:r>
            <a:r>
              <a:rPr lang="en-US" altLang="ko-KR" dirty="0"/>
              <a:t>ID NOT IN (SELECT DISTINCT </a:t>
            </a:r>
            <a:r>
              <a:rPr lang="ko-KR" altLang="en-US" dirty="0"/>
              <a:t>고객</a:t>
            </a:r>
            <a:r>
              <a:rPr lang="en-US" altLang="ko-KR" dirty="0"/>
              <a:t>ID FROM </a:t>
            </a:r>
            <a:r>
              <a:rPr lang="ko-KR" altLang="en-US" dirty="0"/>
              <a:t>주행</a:t>
            </a:r>
            <a:r>
              <a:rPr lang="en-US" altLang="ko-KR" dirty="0"/>
              <a:t>);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279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6699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R.</a:t>
            </a:r>
            <a:r>
              <a:rPr lang="ko-KR" altLang="en-US" dirty="0"/>
              <a:t>고객</a:t>
            </a:r>
            <a:r>
              <a:rPr lang="en-US" altLang="ko-KR" dirty="0"/>
              <a:t>ID,C.</a:t>
            </a:r>
            <a:r>
              <a:rPr lang="ko-KR" altLang="en-US" dirty="0"/>
              <a:t>이름</a:t>
            </a:r>
            <a:r>
              <a:rPr lang="en-US" altLang="ko-KR" dirty="0"/>
              <a:t>, SUM(P.</a:t>
            </a:r>
            <a:r>
              <a:rPr lang="ko-KR" altLang="en-US" dirty="0"/>
              <a:t>결제금액</a:t>
            </a:r>
            <a:r>
              <a:rPr lang="en-US" altLang="ko-KR" dirty="0"/>
              <a:t>) </a:t>
            </a:r>
            <a:r>
              <a:rPr lang="ko-KR" altLang="en-US" dirty="0"/>
              <a:t>총사용금액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결제 </a:t>
            </a:r>
            <a:r>
              <a:rPr lang="en-US" altLang="ko-KR" dirty="0"/>
              <a:t>P, </a:t>
            </a:r>
            <a:r>
              <a:rPr lang="ko-KR" altLang="en-US" dirty="0"/>
              <a:t>고객 </a:t>
            </a:r>
            <a:r>
              <a:rPr lang="en-US" altLang="ko-KR" dirty="0"/>
              <a:t>C, </a:t>
            </a:r>
            <a:r>
              <a:rPr lang="ko-KR" altLang="en-US" dirty="0"/>
              <a:t>주행 </a:t>
            </a:r>
            <a:r>
              <a:rPr lang="en-US" altLang="ko-KR" dirty="0"/>
              <a:t>R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결제번호 </a:t>
            </a:r>
            <a:r>
              <a:rPr lang="en-US" altLang="ko-KR" dirty="0"/>
              <a:t>= R.</a:t>
            </a:r>
            <a:r>
              <a:rPr lang="ko-KR" altLang="en-US" dirty="0"/>
              <a:t>결제번호 </a:t>
            </a:r>
            <a:r>
              <a:rPr lang="en-US" altLang="ko-KR" dirty="0"/>
              <a:t>AND C.</a:t>
            </a:r>
            <a:r>
              <a:rPr lang="ko-KR" altLang="en-US" dirty="0"/>
              <a:t>고객</a:t>
            </a:r>
            <a:r>
              <a:rPr lang="en-US" altLang="ko-KR" dirty="0"/>
              <a:t>ID = R.</a:t>
            </a:r>
            <a:r>
              <a:rPr lang="ko-KR" altLang="en-US" dirty="0"/>
              <a:t>고객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GROUP BY R.</a:t>
            </a:r>
            <a:r>
              <a:rPr lang="ko-KR" altLang="en-US" dirty="0"/>
              <a:t>고객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ORDER BY </a:t>
            </a:r>
            <a:r>
              <a:rPr lang="ko-KR" altLang="en-US" dirty="0"/>
              <a:t>총사용금액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770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충족했는지를 </a:t>
            </a:r>
            <a:r>
              <a:rPr lang="en-US" altLang="ko-KR" dirty="0"/>
              <a:t>2</a:t>
            </a:r>
            <a:r>
              <a:rPr lang="ko-KR" altLang="en-US" dirty="0"/>
              <a:t>차에서 적어서 </a:t>
            </a:r>
            <a:r>
              <a:rPr lang="ko-KR" altLang="en-US" dirty="0" err="1"/>
              <a:t>나타내주면</a:t>
            </a:r>
            <a:r>
              <a:rPr lang="ko-KR" altLang="en-US" dirty="0"/>
              <a:t> 좋을 듯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383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질문</a:t>
            </a:r>
            <a:r>
              <a:rPr lang="en-US" altLang="ko-KR" dirty="0"/>
              <a:t>: </a:t>
            </a:r>
            <a:r>
              <a:rPr lang="ko-KR" altLang="en-US" dirty="0"/>
              <a:t>다대다 </a:t>
            </a:r>
            <a:r>
              <a:rPr lang="ko-KR" altLang="en-US" dirty="0" err="1"/>
              <a:t>컴플레인</a:t>
            </a:r>
            <a:r>
              <a:rPr lang="ko-KR" altLang="en-US" dirty="0"/>
              <a:t> 알맞게 됨</a:t>
            </a:r>
            <a:r>
              <a:rPr lang="en-US" altLang="ko-KR" dirty="0"/>
              <a:t>?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sym typeface="Wingdings" panose="05000000000000000000" pitchFamily="2" charset="2"/>
              </a:rPr>
              <a:t>ㄴㄴ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바꾸셈</a:t>
            </a:r>
            <a:endParaRPr lang="en-US" altLang="ko-KR" dirty="0"/>
          </a:p>
          <a:p>
            <a:r>
              <a:rPr lang="en-US" altLang="ko-KR" dirty="0"/>
              <a:t>N:m, </a:t>
            </a:r>
            <a:r>
              <a:rPr lang="ko-KR" altLang="en-US" dirty="0"/>
              <a:t>필수 선택 관계 확인 부탁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pPr marL="228591" indent="-228591">
              <a:buAutoNum type="arabicPeriod"/>
            </a:pPr>
            <a:r>
              <a:rPr lang="ko-KR" altLang="en-US" dirty="0"/>
              <a:t>다대다 </a:t>
            </a:r>
            <a:r>
              <a:rPr lang="ko-KR" altLang="en-US" dirty="0" err="1"/>
              <a:t>ㄴㄴ</a:t>
            </a:r>
            <a:r>
              <a:rPr lang="ko-KR" altLang="en-US" dirty="0"/>
              <a:t> 직원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나이를</a:t>
            </a:r>
            <a:r>
              <a:rPr lang="en-US" altLang="ko-KR" dirty="0"/>
              <a:t> </a:t>
            </a:r>
            <a:r>
              <a:rPr lang="ko-KR" altLang="en-US" dirty="0"/>
              <a:t>유도 속성으로</a:t>
            </a:r>
            <a:r>
              <a:rPr lang="en-US" altLang="ko-KR" dirty="0"/>
              <a:t> </a:t>
            </a:r>
            <a:r>
              <a:rPr lang="ko-KR" altLang="en-US" dirty="0"/>
              <a:t>주민번호 하나로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93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876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SELECT </a:t>
            </a:r>
            <a:r>
              <a:rPr lang="ko-KR" altLang="en-US" dirty="0"/>
              <a:t>스쿠터</a:t>
            </a:r>
            <a:r>
              <a:rPr lang="en-US" altLang="ko-KR" dirty="0"/>
              <a:t>ID, COUNT(*)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회수</a:t>
            </a:r>
          </a:p>
          <a:p>
            <a:r>
              <a:rPr lang="en-US" altLang="ko-KR" dirty="0"/>
              <a:t>FROM </a:t>
            </a:r>
            <a:r>
              <a:rPr lang="ko-KR" altLang="en-US" dirty="0" err="1"/>
              <a:t>컴플레인</a:t>
            </a:r>
            <a:endParaRPr lang="ko-KR" altLang="en-US" dirty="0"/>
          </a:p>
          <a:p>
            <a:r>
              <a:rPr lang="en-US" altLang="ko-KR" dirty="0"/>
              <a:t>GROUP BY 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ORDER BY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회수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91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#1. </a:t>
            </a:r>
            <a:r>
              <a:rPr lang="ko-KR" altLang="en-US" dirty="0"/>
              <a:t>올해 </a:t>
            </a:r>
            <a:r>
              <a:rPr lang="en-US" altLang="ko-KR" dirty="0"/>
              <a:t>12</a:t>
            </a:r>
            <a:r>
              <a:rPr lang="ko-KR" altLang="en-US" dirty="0"/>
              <a:t>월</a:t>
            </a:r>
            <a:r>
              <a:rPr lang="en-US" altLang="ko-KR" dirty="0"/>
              <a:t>1</a:t>
            </a:r>
            <a:r>
              <a:rPr lang="ko-KR" altLang="en-US" dirty="0"/>
              <a:t>일 이후 주행 관련 </a:t>
            </a:r>
            <a:r>
              <a:rPr lang="en-US" altLang="ko-KR" dirty="0"/>
              <a:t>COMPLAIN </a:t>
            </a:r>
            <a:r>
              <a:rPr lang="ko-KR" altLang="en-US" dirty="0"/>
              <a:t>확인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SELECT *</a:t>
            </a:r>
          </a:p>
          <a:p>
            <a:r>
              <a:rPr lang="en-US" altLang="ko-KR" dirty="0"/>
              <a:t>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7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#2. </a:t>
            </a:r>
            <a:r>
              <a:rPr lang="ko-KR" altLang="en-US" dirty="0" err="1"/>
              <a:t>컴플레인</a:t>
            </a:r>
            <a:r>
              <a:rPr lang="ko-KR" altLang="en-US" dirty="0"/>
              <a:t> 받은 스쿠터의 생산공장 찾기</a:t>
            </a:r>
            <a:endParaRPr lang="en-US" altLang="ko-KR" dirty="0"/>
          </a:p>
          <a:p>
            <a:r>
              <a:rPr lang="en-US" altLang="ko-KR" dirty="0"/>
              <a:t>SELECT 	</a:t>
            </a:r>
            <a:r>
              <a:rPr lang="ko-KR" altLang="en-US" dirty="0"/>
              <a:t>일자</a:t>
            </a:r>
            <a:r>
              <a:rPr lang="en-US" altLang="ko-KR" dirty="0"/>
              <a:t>,</a:t>
            </a:r>
            <a:r>
              <a:rPr lang="ko-KR" altLang="en-US" dirty="0"/>
              <a:t>공장</a:t>
            </a:r>
            <a:r>
              <a:rPr lang="en-US" altLang="ko-KR" dirty="0"/>
              <a:t>,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생산 </a:t>
            </a:r>
            <a:r>
              <a:rPr lang="en-US" altLang="ko-KR" dirty="0"/>
              <a:t>P, </a:t>
            </a:r>
            <a:r>
              <a:rPr lang="ko-KR" altLang="en-US" dirty="0"/>
              <a:t>스쿠터 </a:t>
            </a:r>
            <a:r>
              <a:rPr lang="en-US" altLang="ko-KR" dirty="0"/>
              <a:t>S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생산코드 </a:t>
            </a:r>
            <a:r>
              <a:rPr lang="en-US" altLang="ko-KR" dirty="0"/>
              <a:t>= S.</a:t>
            </a:r>
            <a:r>
              <a:rPr lang="ko-KR" altLang="en-US" dirty="0"/>
              <a:t>생산코드 </a:t>
            </a:r>
            <a:r>
              <a:rPr lang="en-US" altLang="ko-KR" dirty="0"/>
              <a:t>AND </a:t>
            </a:r>
            <a:r>
              <a:rPr lang="ko-KR" altLang="en-US" dirty="0"/>
              <a:t>스쿠터</a:t>
            </a:r>
            <a:r>
              <a:rPr lang="en-US" altLang="ko-KR" dirty="0"/>
              <a:t>ID IN(SELECT CP.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                                   			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                                   			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');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924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#3.</a:t>
            </a:r>
            <a:r>
              <a:rPr lang="ko-KR" altLang="en-US" dirty="0" err="1"/>
              <a:t>공장별</a:t>
            </a:r>
            <a:r>
              <a:rPr lang="ko-KR" altLang="en-US" dirty="0"/>
              <a:t> </a:t>
            </a:r>
            <a:r>
              <a:rPr lang="ko-KR" altLang="en-US" dirty="0" err="1"/>
              <a:t>컴플레인</a:t>
            </a:r>
            <a:r>
              <a:rPr lang="ko-KR" altLang="en-US" dirty="0"/>
              <a:t> 걸린 스쿠터 생산 횟수</a:t>
            </a:r>
          </a:p>
          <a:p>
            <a:r>
              <a:rPr lang="en-US" altLang="ko-KR" dirty="0"/>
              <a:t>SELECT 	</a:t>
            </a:r>
            <a:r>
              <a:rPr lang="ko-KR" altLang="en-US" dirty="0"/>
              <a:t>일자</a:t>
            </a:r>
            <a:r>
              <a:rPr lang="en-US" altLang="ko-KR" dirty="0"/>
              <a:t>,</a:t>
            </a:r>
            <a:r>
              <a:rPr lang="ko-KR" altLang="en-US" dirty="0"/>
              <a:t>공장</a:t>
            </a:r>
            <a:r>
              <a:rPr lang="en-US" altLang="ko-KR" dirty="0"/>
              <a:t>,</a:t>
            </a:r>
            <a:r>
              <a:rPr lang="ko-KR" altLang="en-US" dirty="0"/>
              <a:t>스쿠터</a:t>
            </a:r>
            <a:r>
              <a:rPr lang="en-US" altLang="ko-KR" dirty="0"/>
              <a:t>ID,COUNT(*)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생산 </a:t>
            </a:r>
            <a:r>
              <a:rPr lang="en-US" altLang="ko-KR" dirty="0"/>
              <a:t>P, </a:t>
            </a:r>
            <a:r>
              <a:rPr lang="ko-KR" altLang="en-US" dirty="0"/>
              <a:t>스쿠터 </a:t>
            </a:r>
            <a:r>
              <a:rPr lang="en-US" altLang="ko-KR" dirty="0"/>
              <a:t>S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생산코드 </a:t>
            </a:r>
            <a:r>
              <a:rPr lang="en-US" altLang="ko-KR" dirty="0"/>
              <a:t>= S.</a:t>
            </a:r>
            <a:r>
              <a:rPr lang="ko-KR" altLang="en-US" dirty="0"/>
              <a:t>생산코드 </a:t>
            </a:r>
            <a:r>
              <a:rPr lang="en-US" altLang="ko-KR" dirty="0"/>
              <a:t>AND </a:t>
            </a:r>
            <a:r>
              <a:rPr lang="ko-KR" altLang="en-US" dirty="0"/>
              <a:t>스쿠터</a:t>
            </a:r>
            <a:r>
              <a:rPr lang="en-US" altLang="ko-KR" dirty="0"/>
              <a:t>ID IN(SELECT CP.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                                   			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                                   			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')</a:t>
            </a:r>
          </a:p>
          <a:p>
            <a:r>
              <a:rPr lang="en-US" altLang="ko-KR" dirty="0"/>
              <a:t>GROUP BY P.</a:t>
            </a:r>
            <a:r>
              <a:rPr lang="ko-KR" altLang="en-US" dirty="0"/>
              <a:t>공장</a:t>
            </a:r>
          </a:p>
          <a:p>
            <a:r>
              <a:rPr lang="en-US" altLang="ko-KR" dirty="0"/>
              <a:t>ORDER BY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 </a:t>
            </a:r>
            <a:r>
              <a:rPr lang="en-US" altLang="ko-KR" dirty="0"/>
              <a:t>DESC;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641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#4. </a:t>
            </a:r>
            <a:r>
              <a:rPr lang="ko-KR" altLang="en-US" dirty="0"/>
              <a:t>남양주 지점 말고</a:t>
            </a:r>
            <a:r>
              <a:rPr lang="en-US" altLang="ko-KR" dirty="0"/>
              <a:t>, </a:t>
            </a:r>
            <a:r>
              <a:rPr lang="ko-KR" altLang="en-US" dirty="0"/>
              <a:t>서초지점의 </a:t>
            </a:r>
            <a:r>
              <a:rPr lang="ko-KR" altLang="en-US" dirty="0" err="1"/>
              <a:t>컴플레인</a:t>
            </a:r>
            <a:r>
              <a:rPr lang="ko-KR" altLang="en-US" dirty="0"/>
              <a:t> 확인</a:t>
            </a:r>
          </a:p>
          <a:p>
            <a:r>
              <a:rPr lang="en-US" altLang="ko-KR" dirty="0"/>
              <a:t>SELECT 	</a:t>
            </a:r>
            <a:r>
              <a:rPr lang="ko-KR" altLang="en-US" dirty="0"/>
              <a:t>일자</a:t>
            </a:r>
            <a:r>
              <a:rPr lang="en-US" altLang="ko-KR" dirty="0"/>
              <a:t>,</a:t>
            </a:r>
            <a:r>
              <a:rPr lang="ko-KR" altLang="en-US" dirty="0"/>
              <a:t>공장</a:t>
            </a:r>
            <a:r>
              <a:rPr lang="en-US" altLang="ko-KR" dirty="0"/>
              <a:t>,COUNT(*) </a:t>
            </a:r>
            <a:r>
              <a:rPr lang="ko-KR" altLang="en-US" dirty="0" err="1"/>
              <a:t>컴플레인</a:t>
            </a:r>
            <a:r>
              <a:rPr lang="en-US" altLang="ko-KR" dirty="0"/>
              <a:t>_</a:t>
            </a:r>
            <a:r>
              <a:rPr lang="ko-KR" altLang="en-US" dirty="0"/>
              <a:t>횟수</a:t>
            </a:r>
          </a:p>
          <a:p>
            <a:r>
              <a:rPr lang="en-US" altLang="ko-KR" dirty="0"/>
              <a:t>FROM </a:t>
            </a:r>
            <a:r>
              <a:rPr lang="ko-KR" altLang="en-US" dirty="0"/>
              <a:t>생산 </a:t>
            </a:r>
            <a:r>
              <a:rPr lang="en-US" altLang="ko-KR" dirty="0"/>
              <a:t>P, </a:t>
            </a:r>
            <a:r>
              <a:rPr lang="ko-KR" altLang="en-US" dirty="0"/>
              <a:t>스쿠터 </a:t>
            </a:r>
            <a:r>
              <a:rPr lang="en-US" altLang="ko-KR" dirty="0"/>
              <a:t>S</a:t>
            </a:r>
          </a:p>
          <a:p>
            <a:r>
              <a:rPr lang="en-US" altLang="ko-KR" dirty="0"/>
              <a:t>WHERE P.</a:t>
            </a:r>
            <a:r>
              <a:rPr lang="ko-KR" altLang="en-US" dirty="0"/>
              <a:t>생산코드 </a:t>
            </a:r>
            <a:r>
              <a:rPr lang="en-US" altLang="ko-KR" dirty="0"/>
              <a:t>= S.</a:t>
            </a:r>
            <a:r>
              <a:rPr lang="ko-KR" altLang="en-US" dirty="0"/>
              <a:t>생산코드 </a:t>
            </a:r>
            <a:r>
              <a:rPr lang="en-US" altLang="ko-KR" dirty="0"/>
              <a:t>AND </a:t>
            </a:r>
            <a:r>
              <a:rPr lang="ko-KR" altLang="en-US" dirty="0"/>
              <a:t>스쿠터</a:t>
            </a:r>
            <a:r>
              <a:rPr lang="en-US" altLang="ko-KR" dirty="0"/>
              <a:t>ID IN(SELECT CP.</a:t>
            </a:r>
            <a:r>
              <a:rPr lang="ko-KR" altLang="en-US" dirty="0"/>
              <a:t>스쿠터</a:t>
            </a:r>
            <a:r>
              <a:rPr lang="en-US" altLang="ko-KR" dirty="0"/>
              <a:t>ID</a:t>
            </a:r>
          </a:p>
          <a:p>
            <a:r>
              <a:rPr lang="en-US" altLang="ko-KR" dirty="0"/>
              <a:t>                                   			FROM </a:t>
            </a:r>
            <a:r>
              <a:rPr lang="ko-KR" altLang="en-US" dirty="0" err="1"/>
              <a:t>컴플레인</a:t>
            </a:r>
            <a:r>
              <a:rPr lang="ko-KR" altLang="en-US" dirty="0"/>
              <a:t> </a:t>
            </a:r>
            <a:r>
              <a:rPr lang="en-US" altLang="ko-KR" dirty="0"/>
              <a:t>CP</a:t>
            </a:r>
          </a:p>
          <a:p>
            <a:r>
              <a:rPr lang="en-US" altLang="ko-KR" dirty="0"/>
              <a:t>                                   			WHERE CP.</a:t>
            </a:r>
            <a:r>
              <a:rPr lang="ko-KR" altLang="en-US" dirty="0"/>
              <a:t>접수시간 </a:t>
            </a:r>
            <a:r>
              <a:rPr lang="en-US" altLang="ko-KR" dirty="0"/>
              <a:t>&gt; "2021-12-01" AND CP.</a:t>
            </a:r>
            <a:r>
              <a:rPr lang="ko-KR" altLang="en-US" dirty="0"/>
              <a:t>유형 </a:t>
            </a:r>
            <a:r>
              <a:rPr lang="en-US" altLang="ko-KR" dirty="0"/>
              <a:t>= '</a:t>
            </a:r>
            <a:r>
              <a:rPr lang="ko-KR" altLang="en-US" dirty="0"/>
              <a:t>주행</a:t>
            </a:r>
            <a:r>
              <a:rPr lang="en-US" altLang="ko-KR" dirty="0"/>
              <a:t>')</a:t>
            </a:r>
          </a:p>
          <a:p>
            <a:r>
              <a:rPr lang="en-US" altLang="ko-KR" dirty="0"/>
              <a:t>GROUP BY P.</a:t>
            </a:r>
            <a:r>
              <a:rPr lang="ko-KR" altLang="en-US" dirty="0"/>
              <a:t>공장</a:t>
            </a:r>
          </a:p>
          <a:p>
            <a:r>
              <a:rPr lang="en-US" altLang="ko-KR" dirty="0"/>
              <a:t>HAVING P.</a:t>
            </a:r>
            <a:r>
              <a:rPr lang="ko-KR" altLang="en-US" dirty="0"/>
              <a:t>공장 </a:t>
            </a:r>
            <a:r>
              <a:rPr lang="en-US" altLang="ko-KR" dirty="0"/>
              <a:t>= "</a:t>
            </a:r>
            <a:r>
              <a:rPr lang="ko-KR" altLang="en-US" dirty="0"/>
              <a:t>서초지점</a:t>
            </a:r>
            <a:r>
              <a:rPr lang="en-US" altLang="ko-KR" dirty="0"/>
              <a:t>";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6AB4E-B8EB-4F34-9381-008FF670CA4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69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999E80-3704-4570-9B71-C6025D78E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294BB9-BFFC-4D5E-8B6E-38A899CFC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9E14AE-4E31-4B46-B6DF-F75F07D57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AE2A3-2A7E-41B0-BDC7-F97CBE3A0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6ABB95-7E91-428E-9408-200605FB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832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33EAE9-8099-43A1-960B-77378C24F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5242C0-3CD0-4837-91DF-95B9BB030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E24ED9-8826-4AC2-B890-B2EFB91F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A532-8A3F-4E52-999A-AA7940FC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1D7CB3-9D03-4C4C-A333-23A2688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10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FB0C7E-4B6D-48F0-B3B0-D756125432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28365C-3BB0-4AE1-BCB7-F5965E001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7BD483-3793-4A5C-A414-221C8C6CA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4CCE5-C238-41A0-897D-6357F01B0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A42C20-71E6-4461-A2F0-A2AC58481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765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00798-77A3-47AA-97B9-589CBB748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AABCD5-20DF-47DB-AF35-BB983D64C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426EB4-437A-42B6-B641-B1ABE8EB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383A1F-43F9-4219-9C1A-FCBF70D79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160BA1-CF10-4C6C-9265-EE645F42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96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74DBA-F3D0-4F54-8527-64160BD4A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767E47-C379-4A4B-879C-F9EBD288F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32DD3D-F57D-49BC-B82A-092736266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F7FE2-9133-4373-8677-B27C57153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67B0BC-2E89-4F64-98F1-102B75DA0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778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324BFB-5C0C-4D46-92FD-F5BB067A6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346571-8ECB-4A23-8916-33E7B3949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A1D589-8D6C-4EFD-87A5-1AB507B56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3280FE-D0D6-476D-9063-2A91B826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9E9A4C-DE8D-4103-8679-C25A29B1C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307227-7216-4987-AD26-9CAABE320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467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84397C-D3F7-4CCC-86C6-A0DA525BE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CA7394-CDFB-4184-8076-AF282DE89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1192E4-81D3-414C-AADF-CCDDE733F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97FE495-B447-4574-91E2-97E7C77A0F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73D76C-AC5D-4FF4-913B-7551285A0F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A025BC-8DE3-430B-AA38-CAACCDB49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C4102-B168-4B44-851E-18D7829F2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7E7882-445F-451D-B6A2-9103D3858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122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F658E-6D65-4D55-9FFE-AE047BB99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AD0B88-D245-400D-8E85-1CE64788C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2588EF-A303-40A2-B33F-2E1749FD5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5998AA-E1FB-475B-B74B-D99817771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47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FC3B5F-7EA9-4E7B-A30C-7098ED211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F51590F-568E-4ACC-801E-8CAE1706E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681631-49F6-4C60-8B37-F7DB3FEA9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70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1574C-17B5-441A-87FD-B114606B9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461C0E-3B6C-4755-8CCA-2A0D4089C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91D74D-E156-4433-937D-1861103FA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3678AF-F228-4DF7-BBFB-4FB967B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9A5903-4BEE-4DFC-85CC-20672285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5E6834-6033-4DFA-BA36-0384EE4B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0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3A8C7-BF72-4DD1-B597-04075CC03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DD5AF0-CFA1-4D43-9A7D-0B120D6CA9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CB6CC4-0193-463A-B76C-016BB694C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7877A8-CE00-4765-886A-63D2FD93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4DCE6C-9E5F-4DCA-8186-1DE2FA87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F13474-692D-4089-B080-CACF22170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974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2DE1BF-F720-4929-BFD1-109D12B75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5F1B92-1ED7-40A5-B014-3CA270B64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67C70-75C7-4929-A36E-EF67BD21B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B7240-A72B-43EC-BFB7-568786B1AF71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20B8A-F1A9-4371-BE75-1654DEC02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8B35FA-6A7E-46F4-ADDF-75EFB7E824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218D7-9CDF-40CD-956A-33E75EEA7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476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7B1A-C69F-4051-AF4A-CD3695C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5AD3A-9973-427B-B25B-EB5A8825F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588B21-ECD1-4E1B-9DB3-B0192F00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0FD17-E86D-4EC6-8A3C-E7533AF6A067}"/>
              </a:ext>
            </a:extLst>
          </p:cNvPr>
          <p:cNvSpPr/>
          <p:nvPr/>
        </p:nvSpPr>
        <p:spPr>
          <a:xfrm>
            <a:off x="0" y="9525"/>
            <a:ext cx="12192000" cy="6858000"/>
          </a:xfrm>
          <a:prstGeom prst="rect">
            <a:avLst/>
          </a:prstGeom>
          <a:solidFill>
            <a:srgbClr val="7347FF"/>
          </a:solidFill>
          <a:ln>
            <a:solidFill>
              <a:srgbClr val="D7B5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1DDD8600-5F36-4F1A-A90B-85D79CB87C6E}"/>
              </a:ext>
            </a:extLst>
          </p:cNvPr>
          <p:cNvSpPr txBox="1">
            <a:spLocks/>
          </p:cNvSpPr>
          <p:nvPr/>
        </p:nvSpPr>
        <p:spPr>
          <a:xfrm>
            <a:off x="3075214" y="2887440"/>
            <a:ext cx="6068785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공유 스쿠터 회사 </a:t>
            </a:r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BEAM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DB</a:t>
            </a: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구축</a:t>
            </a:r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Insight </a:t>
            </a: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도출 쿼리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C79566E1-D0E7-4B80-9F76-B7C89354DB69}"/>
              </a:ext>
            </a:extLst>
          </p:cNvPr>
          <p:cNvSpPr txBox="1">
            <a:spLocks/>
          </p:cNvSpPr>
          <p:nvPr/>
        </p:nvSpPr>
        <p:spPr>
          <a:xfrm>
            <a:off x="7791994" y="4624251"/>
            <a:ext cx="3836125" cy="87396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6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비즈니스 </a:t>
            </a:r>
            <a:r>
              <a:rPr lang="ko-KR" altLang="en-US" sz="16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인포매틱스</a:t>
            </a:r>
            <a:r>
              <a:rPr lang="ko-KR" altLang="en-US" sz="16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학과 성민</a:t>
            </a:r>
          </a:p>
        </p:txBody>
      </p:sp>
    </p:spTree>
    <p:extLst>
      <p:ext uri="{BB962C8B-B14F-4D97-AF65-F5344CB8AC3E}">
        <p14:creationId xmlns:p14="http://schemas.microsoft.com/office/powerpoint/2010/main" val="655169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많은 스쿠터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특정 스쿠터 사용 후 </a:t>
            </a:r>
            <a:r>
              <a:rPr lang="ko-KR" altLang="en-US" sz="19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컴플레인이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많다면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, </a:t>
            </a: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해당 스쿠터의 문제가 무엇인지 파악하는 작업이 필요하다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.</a:t>
            </a:r>
          </a:p>
          <a:p>
            <a:pPr marL="0" indent="0">
              <a:buNone/>
            </a:pPr>
            <a:r>
              <a:rPr lang="ko-KR" altLang="en-US" sz="19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컴플레인을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많이 당한 스쿠터를 </a:t>
            </a:r>
            <a:r>
              <a:rPr lang="ko-KR" altLang="en-US" sz="19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추려내기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위해 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우측과 같이 쿼리 구성이 가능하다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.</a:t>
            </a:r>
          </a:p>
          <a:p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0862ED-BE26-4D8F-B019-7E3D067A27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43" t="54106" r="30743" b="11049"/>
          <a:stretch/>
        </p:blipFill>
        <p:spPr>
          <a:xfrm>
            <a:off x="892628" y="3998113"/>
            <a:ext cx="7626475" cy="265918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9CD337-2628-4A95-B683-1E51ACF235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57" t="13793" r="23967" b="73527"/>
          <a:stretch/>
        </p:blipFill>
        <p:spPr>
          <a:xfrm>
            <a:off x="6767523" y="2026153"/>
            <a:ext cx="5050733" cy="188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112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아래와 같이 쿼리를 구성하여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최근 주행과 관련하여 받은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불러올 수 있다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514350" lvl="8" indent="-514350">
              <a:spcBef>
                <a:spcPts val="1000"/>
              </a:spcBef>
              <a:buFont typeface="Arial" panose="020B0604020202020204" pitchFamily="34" charset="0"/>
              <a:buAutoNum type="romanUcParenR"/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	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(* “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이란 올해 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 이후로 가정하였다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.)</a:t>
            </a:r>
          </a:p>
          <a:p>
            <a:pPr marL="971550" lvl="1" indent="-514350">
              <a:buAutoNum type="romanUcParenR"/>
            </a:pPr>
            <a:endParaRPr lang="en-US" altLang="ko-KR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351F774-A1D3-4E46-9A67-150BE11E6A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53" t="52418" r="4510" b="17143"/>
          <a:stretch/>
        </p:blipFill>
        <p:spPr>
          <a:xfrm>
            <a:off x="902242" y="4470789"/>
            <a:ext cx="10514660" cy="21865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C161FF4-7A82-4B43-9FC3-DC04D4CE44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535" t="13948" r="19857" b="68981"/>
          <a:stretch/>
        </p:blipFill>
        <p:spPr>
          <a:xfrm>
            <a:off x="902242" y="2402306"/>
            <a:ext cx="4232456" cy="172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99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II)  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컴플레인을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일으킨 생산 공장은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다음과 같이 확인할 수 있다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FD4257E-22D6-437D-99D3-396EC9C7FA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065" t="13793" r="1196" b="70735"/>
          <a:stretch/>
        </p:blipFill>
        <p:spPr>
          <a:xfrm>
            <a:off x="1345094" y="2634490"/>
            <a:ext cx="7480846" cy="15598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307DED2-86D8-4AAC-B6C4-BC0586448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50" t="54107" r="18913" b="17142"/>
          <a:stretch/>
        </p:blipFill>
        <p:spPr>
          <a:xfrm>
            <a:off x="1504121" y="4282760"/>
            <a:ext cx="8209724" cy="197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18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III)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공장 당</a:t>
            </a:r>
            <a:r>
              <a:rPr lang="en-US" altLang="ko-KR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걸린 스쿠터의 횟수 </a:t>
            </a:r>
            <a:r>
              <a:rPr lang="en-US" altLang="ko-KR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COUNT.</a:t>
            </a:r>
          </a:p>
          <a:p>
            <a:pPr marL="0" indent="0">
              <a:buNone/>
            </a:pP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 데이터를 바탕으로 </a:t>
            </a:r>
            <a:r>
              <a:rPr lang="ko-KR" altLang="en-US" sz="2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공장별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불량률을 검출하여 해당 공장에 조사를 요청하는 등의 의사결정을 할 수 있다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41A514-4A5F-4C4C-98D5-1E77E90A1A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39" t="54101" r="23490" b="18081"/>
          <a:stretch/>
        </p:blipFill>
        <p:spPr>
          <a:xfrm>
            <a:off x="1557130" y="4950258"/>
            <a:ext cx="7433612" cy="19077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7BB0D9F-F1EC-49A3-B53C-10E6F86DDA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96" t="13793" b="61961"/>
          <a:stretch/>
        </p:blipFill>
        <p:spPr>
          <a:xfrm>
            <a:off x="1557130" y="2823214"/>
            <a:ext cx="6566688" cy="212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23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IV)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남양주 지점 외에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지점에서 생산한 스쿠터에 대한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횟수 </a:t>
            </a:r>
            <a:r>
              <a:rPr lang="en-US" altLang="ko-KR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COUNT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앞선 결과에서 남양주 지점의 </a:t>
            </a:r>
            <a:r>
              <a:rPr lang="ko-KR" altLang="en-US" sz="2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컴플레인이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많았는데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외에 다른 그룹에 접근하는 쿼리이다</a:t>
            </a: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AA8D05-B072-476B-8E7E-84E83FE732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739" t="12567" r="652" b="62802"/>
          <a:stretch/>
        </p:blipFill>
        <p:spPr>
          <a:xfrm>
            <a:off x="1411356" y="2856634"/>
            <a:ext cx="6388037" cy="20771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3E0A847-3482-42BD-9A12-092708EC06C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43" t="53720" r="25815" b="23961"/>
          <a:stretch/>
        </p:blipFill>
        <p:spPr>
          <a:xfrm>
            <a:off x="1411356" y="5102992"/>
            <a:ext cx="7454349" cy="153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14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V)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지점 별로 생산한 스쿠터에 대한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비율 </a:t>
            </a:r>
            <a:r>
              <a:rPr lang="en-US" altLang="ko-KR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COUNT.</a:t>
            </a: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59C9BA-5CD0-4018-897F-632965010B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06" t="53236" r="14130" b="21450"/>
          <a:stretch/>
        </p:blipFill>
        <p:spPr>
          <a:xfrm>
            <a:off x="1092786" y="4603883"/>
            <a:ext cx="11006873" cy="215691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C39FD23-7B35-45DE-9119-A05C6DB3A94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739" t="13793" r="1197" b="65894"/>
          <a:stretch/>
        </p:blipFill>
        <p:spPr>
          <a:xfrm>
            <a:off x="1092786" y="2368533"/>
            <a:ext cx="6613353" cy="179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68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서비스 품질 향상 측면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V) 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지점 별로 생산한 스쿠터에 대한 </a:t>
            </a:r>
            <a:r>
              <a:rPr lang="ko-KR" altLang="en-US" sz="20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비율 </a:t>
            </a:r>
            <a:r>
              <a:rPr lang="en-US" altLang="ko-KR" sz="20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COUNT.</a:t>
            </a: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				</a:t>
            </a: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이는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공장별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ko-KR" altLang="en-US" sz="16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로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공장별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걸리는 비율을 나타낸다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위에 보이는 </a:t>
            </a:r>
            <a:r>
              <a:rPr lang="en-US" altLang="ko-KR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“3”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처럼 숫자로 직접 지정하는 방법 외에 찾아 보니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Fancy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한 기법들도 있었지만 수업범위를 넘어가는 내용이어서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우선 간단히 숫자로 산술 연산을 진행하였다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		</a:t>
            </a:r>
          </a:p>
          <a:p>
            <a:pPr marL="0" indent="0">
              <a:buNone/>
            </a:pPr>
            <a:r>
              <a:rPr lang="ko-KR" altLang="en-US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ko-KR" altLang="en-US" sz="1600" b="1" dirty="0" err="1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수를 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찾는 쿼리는 다음과 같다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	</a:t>
            </a:r>
          </a:p>
          <a:p>
            <a:pPr marL="0" indent="0">
              <a:buNone/>
            </a:pPr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	</a:t>
            </a: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romanUcParenR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C39FD23-7B35-45DE-9119-A05C6DB3A9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739" t="13793" r="1197" b="65894"/>
          <a:stretch/>
        </p:blipFill>
        <p:spPr>
          <a:xfrm>
            <a:off x="1092786" y="2368533"/>
            <a:ext cx="6613353" cy="1796438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D5F3738F-F091-4810-9B26-C6862A6AD7A5}"/>
              </a:ext>
            </a:extLst>
          </p:cNvPr>
          <p:cNvCxnSpPr>
            <a:cxnSpLocks/>
          </p:cNvCxnSpPr>
          <p:nvPr/>
        </p:nvCxnSpPr>
        <p:spPr>
          <a:xfrm flipH="1">
            <a:off x="3525078" y="3006124"/>
            <a:ext cx="652477" cy="115884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1E3C7A6B-6190-4A68-9C51-FF1E049429AA}"/>
              </a:ext>
            </a:extLst>
          </p:cNvPr>
          <p:cNvSpPr txBox="1">
            <a:spLocks/>
          </p:cNvSpPr>
          <p:nvPr/>
        </p:nvSpPr>
        <p:spPr>
          <a:xfrm>
            <a:off x="1045028" y="1567519"/>
            <a:ext cx="10871200" cy="5510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B629BAF4-27F4-4D88-BDD5-EAAB43FCD7A9}"/>
              </a:ext>
            </a:extLst>
          </p:cNvPr>
          <p:cNvSpPr/>
          <p:nvPr/>
        </p:nvSpPr>
        <p:spPr>
          <a:xfrm>
            <a:off x="3609649" y="2830436"/>
            <a:ext cx="1512316" cy="175688"/>
          </a:xfrm>
          <a:prstGeom prst="frame">
            <a:avLst>
              <a:gd name="adj1" fmla="val 3578"/>
            </a:avLst>
          </a:prstGeom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2EDD91C-7701-40DA-ACCA-D6B6425A11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79" t="54123" r="68261" b="27589"/>
          <a:stretch/>
        </p:blipFill>
        <p:spPr>
          <a:xfrm>
            <a:off x="8920607" y="5578328"/>
            <a:ext cx="2226365" cy="125419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27C8584-0672-421B-BBBD-67E78F5B8A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120" t="13793" r="2261" b="72367"/>
          <a:stretch/>
        </p:blipFill>
        <p:spPr>
          <a:xfrm>
            <a:off x="1583635" y="5578328"/>
            <a:ext cx="6046406" cy="1158847"/>
          </a:xfrm>
          <a:prstGeom prst="rect">
            <a:avLst/>
          </a:prstGeom>
        </p:spPr>
      </p:pic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CA5E32F-7093-402D-9C65-9F38D8621B0F}"/>
              </a:ext>
            </a:extLst>
          </p:cNvPr>
          <p:cNvSpPr/>
          <p:nvPr/>
        </p:nvSpPr>
        <p:spPr>
          <a:xfrm>
            <a:off x="7839924" y="6367669"/>
            <a:ext cx="873379" cy="239145"/>
          </a:xfrm>
          <a:prstGeom prst="rightArrow">
            <a:avLst/>
          </a:prstGeom>
          <a:solidFill>
            <a:srgbClr val="7347FF"/>
          </a:solidFill>
          <a:ln>
            <a:solidFill>
              <a:srgbClr val="734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280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수요예측에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대여 많이 일어나는 지역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BEAM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비즈니스 모델은 늦은 시간에 반납된 스쿠터를 충전하여 이른 시간에 배치해 놓는 것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스쿠터 대여의 수요가 많은</a:t>
            </a:r>
            <a:r>
              <a:rPr lang="en-US" altLang="ko-KR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 지역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알아내고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이에 따라 적절히 배치한다면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marL="0" indent="0">
              <a:buNone/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스쿠터를 효율적으로 운용할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846D8FC-F511-4F4F-9CCB-793964FB8A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74" t="13793" r="21522" b="75934"/>
          <a:stretch/>
        </p:blipFill>
        <p:spPr>
          <a:xfrm>
            <a:off x="1429453" y="3152203"/>
            <a:ext cx="4887408" cy="13255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17B6C67-5F48-47F0-ABFC-28674B3DCD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61" t="59130" r="15380" b="9662"/>
          <a:stretch/>
        </p:blipFill>
        <p:spPr>
          <a:xfrm>
            <a:off x="1349940" y="4477767"/>
            <a:ext cx="8443416" cy="20770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A2744-9D70-4266-9723-10F0A946D5A8}"/>
              </a:ext>
            </a:extLst>
          </p:cNvPr>
          <p:cNvSpPr txBox="1"/>
          <p:nvPr/>
        </p:nvSpPr>
        <p:spPr>
          <a:xfrm>
            <a:off x="1429453" y="6519446"/>
            <a:ext cx="104378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16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아래 슬라이드 노트를 여시면 쿼리 원문도  보실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4165403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수요예측에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반납 많이 일어나는 지역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대여지점 뿐만 아니라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반납지점에 얼마나 많은 스쿠터가 모이는지도 파악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할 필요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반납이 많이 일어나는 지점을 미리 파악할 수 있다면 반납된 스쿠터를 충전할 때도 용이함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충전 담당 인력 배치를 효율적으로 수행할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5D9FD17-3A36-4AAA-890E-3CE35AE2DD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89" t="54395" r="29025" b="11352"/>
          <a:stretch/>
        </p:blipFill>
        <p:spPr>
          <a:xfrm>
            <a:off x="1667144" y="4513603"/>
            <a:ext cx="6708231" cy="22289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9340968-1405-43B6-A7C2-E9643601D3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43" t="14384" r="22353" b="74487"/>
          <a:stretch/>
        </p:blipFill>
        <p:spPr>
          <a:xfrm>
            <a:off x="1667144" y="3104595"/>
            <a:ext cx="4320422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65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수요예측에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많은 주행 경로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대여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반납 각각의 수요가 많은 지점을 보는 것과 더불어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marL="0" indent="0">
              <a:buNone/>
            </a:pP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경로 자체의 수요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파악해볼 수도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6299E1-2AA1-44BC-BEEF-A830597522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67" t="12567" r="19722" b="72127"/>
          <a:stretch/>
        </p:blipFill>
        <p:spPr>
          <a:xfrm>
            <a:off x="6633102" y="1693157"/>
            <a:ext cx="5178459" cy="18722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BBF6B9-5E72-4373-92DD-AFE4CF9DDA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001" r="1197" b="36522"/>
          <a:stretch/>
        </p:blipFill>
        <p:spPr>
          <a:xfrm>
            <a:off x="458490" y="3608946"/>
            <a:ext cx="11275019" cy="311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92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176000" y="6080228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850571"/>
            <a:ext cx="10337799" cy="4326392"/>
          </a:xfrm>
        </p:spPr>
        <p:txBody>
          <a:bodyPr/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BEAM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 소개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ER diagram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Business Insight &amp;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쿼리문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6ED4A73-61E4-4CB5-AE68-8B77ABAAA28A}"/>
              </a:ext>
            </a:extLst>
          </p:cNvPr>
          <p:cNvSpPr/>
          <p:nvPr/>
        </p:nvSpPr>
        <p:spPr>
          <a:xfrm>
            <a:off x="838200" y="1199287"/>
            <a:ext cx="10537372" cy="72572"/>
          </a:xfrm>
          <a:prstGeom prst="round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817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수요예측에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시 날씨와 수요의 상관 관계 파악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날씨 별 수요 정도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 파악해 볼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아래의 결과처럼 물론 날씨 맑은 날이 수요가 가장 많겠지만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많은 날은 얼마나 많을지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적은 날은 얼마나 적을지 예상할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BF6BB5-625C-4D57-8FE3-0A10D659E2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06" t="53526" r="32554" b="15363"/>
          <a:stretch/>
        </p:blipFill>
        <p:spPr>
          <a:xfrm>
            <a:off x="838200" y="4113562"/>
            <a:ext cx="7557527" cy="2438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BAC72D0-0A77-4A5C-9E86-9EDBC1C939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228" t="13793" r="25000" b="62415"/>
          <a:stretch/>
        </p:blipFill>
        <p:spPr>
          <a:xfrm>
            <a:off x="7972402" y="1526267"/>
            <a:ext cx="3435826" cy="258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84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수요예측에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8249"/>
            <a:ext cx="10871200" cy="5510711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시 기온과 수요의 상관관계 파악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시 평균 기온에 따른 스쿠터 이용 횟수를 </a:t>
            </a:r>
            <a:endParaRPr lang="en-US" altLang="ko-KR" sz="1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	</a:t>
            </a:r>
          </a:p>
          <a:p>
            <a:pPr marL="0" indent="0">
              <a:buNone/>
            </a:pP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기온별로 수요를 파악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하여 스쿠터를 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미리 배치할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2D9881E-2F8A-4806-98AB-B2A9E4AC9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98" t="54009" r="64565" b="28045"/>
          <a:stretch/>
        </p:blipFill>
        <p:spPr>
          <a:xfrm>
            <a:off x="9425671" y="4055304"/>
            <a:ext cx="2620418" cy="11842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1F8B9F0-CB22-4188-A6AB-AEDDF70B54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793" t="13793" r="26305" b="74589"/>
          <a:stretch/>
        </p:blipFill>
        <p:spPr>
          <a:xfrm>
            <a:off x="5440775" y="2329918"/>
            <a:ext cx="3374609" cy="130472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0FA566F-5438-4A90-B6A9-59E1416681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24" t="53720" r="64731" b="23188"/>
          <a:stretch/>
        </p:blipFill>
        <p:spPr>
          <a:xfrm>
            <a:off x="9386793" y="2174747"/>
            <a:ext cx="2562733" cy="152379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2DBFA59-AD8E-4454-A3A4-D86012ED4B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500" t="13793" r="22935" b="74295"/>
          <a:stretch/>
        </p:blipFill>
        <p:spPr>
          <a:xfrm>
            <a:off x="5595471" y="3842400"/>
            <a:ext cx="3724327" cy="12754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1156869-87AA-4BDE-ACE9-B57D9D74903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6902" t="13793" r="25652" b="72682"/>
          <a:stretch/>
        </p:blipFill>
        <p:spPr>
          <a:xfrm>
            <a:off x="5563471" y="5268387"/>
            <a:ext cx="2909465" cy="126882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0F59844-9F59-4DE6-B386-C485ECD60F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750" t="54396" r="66304" b="29042"/>
          <a:stretch/>
        </p:blipFill>
        <p:spPr>
          <a:xfrm>
            <a:off x="9493841" y="5564405"/>
            <a:ext cx="2339888" cy="1092891"/>
          </a:xfrm>
          <a:prstGeom prst="rect">
            <a:avLst/>
          </a:prstGeom>
        </p:spPr>
      </p:pic>
      <p:sp>
        <p:nvSpPr>
          <p:cNvPr id="25" name="내용 개체 틀 8">
            <a:extLst>
              <a:ext uri="{FF2B5EF4-FFF2-40B4-BE49-F238E27FC236}">
                <a16:creationId xmlns:a16="http://schemas.microsoft.com/office/drawing/2014/main" id="{8D8614D2-5BE8-4895-A802-B6A5EC5634C7}"/>
              </a:ext>
            </a:extLst>
          </p:cNvPr>
          <p:cNvSpPr txBox="1">
            <a:spLocks/>
          </p:cNvSpPr>
          <p:nvPr/>
        </p:nvSpPr>
        <p:spPr>
          <a:xfrm>
            <a:off x="6247881" y="1872328"/>
            <a:ext cx="828780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쿼리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  <p:sp>
        <p:nvSpPr>
          <p:cNvPr id="26" name="내용 개체 틀 8">
            <a:extLst>
              <a:ext uri="{FF2B5EF4-FFF2-40B4-BE49-F238E27FC236}">
                <a16:creationId xmlns:a16="http://schemas.microsoft.com/office/drawing/2014/main" id="{1F205164-1F66-47B3-AF50-97B8BC3DBE33}"/>
              </a:ext>
            </a:extLst>
          </p:cNvPr>
          <p:cNvSpPr txBox="1">
            <a:spLocks/>
          </p:cNvSpPr>
          <p:nvPr/>
        </p:nvSpPr>
        <p:spPr>
          <a:xfrm>
            <a:off x="9005854" y="1844778"/>
            <a:ext cx="1218198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[OUTPUT]</a:t>
            </a:r>
          </a:p>
        </p:txBody>
      </p:sp>
    </p:spTree>
    <p:extLst>
      <p:ext uri="{BB962C8B-B14F-4D97-AF65-F5344CB8AC3E}">
        <p14:creationId xmlns:p14="http://schemas.microsoft.com/office/powerpoint/2010/main" val="2027572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마케팅 측면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062508"/>
            <a:ext cx="10871200" cy="5510711"/>
          </a:xfrm>
        </p:spPr>
        <p:txBody>
          <a:bodyPr>
            <a:normAutofit/>
          </a:bodyPr>
          <a:lstStyle/>
          <a:p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프로모션 성과 측정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회사의 프로모션 활동 이전</a:t>
            </a:r>
            <a:r>
              <a:rPr lang="en-US" altLang="ko-KR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신규 유입 고객의 증감을 파악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하여 마케팅 활동의 성과 측정의 기반으로 활용이 가능하다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300CDDD-223A-45C4-843F-541FA0564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814" t="13793" r="17806" b="74398"/>
          <a:stretch/>
        </p:blipFill>
        <p:spPr>
          <a:xfrm>
            <a:off x="1000204" y="3363475"/>
            <a:ext cx="4517439" cy="11823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D60102F-7A7E-4985-BCB1-9319B6D2BB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108" t="13793" r="17206" b="72549"/>
          <a:stretch/>
        </p:blipFill>
        <p:spPr>
          <a:xfrm>
            <a:off x="6813519" y="3363476"/>
            <a:ext cx="3734092" cy="111684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42554A4-77C7-48D7-800E-7EB661A2D71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284" t="54815" r="69903" b="28813"/>
          <a:stretch/>
        </p:blipFill>
        <p:spPr>
          <a:xfrm>
            <a:off x="7229821" y="5007125"/>
            <a:ext cx="2335067" cy="127896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812DACD-BAC3-4D79-805A-DC07E8F0178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137" t="54815" r="73088" b="26536"/>
          <a:stretch/>
        </p:blipFill>
        <p:spPr>
          <a:xfrm>
            <a:off x="1444597" y="4929037"/>
            <a:ext cx="1870636" cy="1424613"/>
          </a:xfrm>
          <a:prstGeom prst="rect">
            <a:avLst/>
          </a:prstGeom>
        </p:spPr>
      </p:pic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기간 이전 가입 고객 수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내용 개체 틀 8">
            <a:extLst>
              <a:ext uri="{FF2B5EF4-FFF2-40B4-BE49-F238E27FC236}">
                <a16:creationId xmlns:a16="http://schemas.microsoft.com/office/drawing/2014/main" id="{9FBB0E00-75D5-47FD-B9C3-33043DD5CD75}"/>
              </a:ext>
            </a:extLst>
          </p:cNvPr>
          <p:cNvSpPr txBox="1">
            <a:spLocks/>
          </p:cNvSpPr>
          <p:nvPr/>
        </p:nvSpPr>
        <p:spPr>
          <a:xfrm>
            <a:off x="7343797" y="2749095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기간 이후 가입 고객 수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057862E5-8D87-4F05-9B84-6AA63098EBDB}"/>
              </a:ext>
            </a:extLst>
          </p:cNvPr>
          <p:cNvSpPr/>
          <p:nvPr/>
        </p:nvSpPr>
        <p:spPr>
          <a:xfrm>
            <a:off x="5517643" y="3963005"/>
            <a:ext cx="969296" cy="808383"/>
          </a:xfrm>
          <a:prstGeom prst="rightArrow">
            <a:avLst/>
          </a:prstGeom>
          <a:solidFill>
            <a:srgbClr val="7347FF"/>
          </a:solidFill>
          <a:ln>
            <a:solidFill>
              <a:srgbClr val="734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074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마케팅 측면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062508"/>
            <a:ext cx="10871200" cy="5510711"/>
          </a:xfrm>
        </p:spPr>
        <p:txBody>
          <a:bodyPr>
            <a:normAutofit/>
          </a:bodyPr>
          <a:lstStyle/>
          <a:p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프로모션 성과 측정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또한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우측 쿼리와 같이 가입일을 기준으로 하여 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 고객 순서대로 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Sorting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작업도 가능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8742E0-4858-43B1-B9F6-B1E49A73FB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771" t="13793" r="11813" b="69386"/>
          <a:stretch/>
        </p:blipFill>
        <p:spPr>
          <a:xfrm>
            <a:off x="7139514" y="1422635"/>
            <a:ext cx="4214286" cy="12692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1E7533C-7C94-49C1-81F0-58C2037A55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12" t="53244" r="3065" b="9316"/>
          <a:stretch/>
        </p:blipFill>
        <p:spPr>
          <a:xfrm>
            <a:off x="1052754" y="3801255"/>
            <a:ext cx="10195348" cy="2567587"/>
          </a:xfrm>
          <a:prstGeom prst="rect">
            <a:avLst/>
          </a:prstGeom>
        </p:spPr>
      </p:pic>
      <p:sp>
        <p:nvSpPr>
          <p:cNvPr id="13" name="액자 12">
            <a:extLst>
              <a:ext uri="{FF2B5EF4-FFF2-40B4-BE49-F238E27FC236}">
                <a16:creationId xmlns:a16="http://schemas.microsoft.com/office/drawing/2014/main" id="{895B229E-7789-4507-8C09-D41AF551E7E7}"/>
              </a:ext>
            </a:extLst>
          </p:cNvPr>
          <p:cNvSpPr/>
          <p:nvPr/>
        </p:nvSpPr>
        <p:spPr>
          <a:xfrm>
            <a:off x="7369628" y="2419349"/>
            <a:ext cx="831398" cy="152521"/>
          </a:xfrm>
          <a:prstGeom prst="frame">
            <a:avLst>
              <a:gd name="adj1" fmla="val 3578"/>
            </a:avLst>
          </a:prstGeom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4239918-0BA6-4078-BEB1-340D9BEF2D0C}"/>
              </a:ext>
            </a:extLst>
          </p:cNvPr>
          <p:cNvCxnSpPr>
            <a:cxnSpLocks/>
          </p:cNvCxnSpPr>
          <p:nvPr/>
        </p:nvCxnSpPr>
        <p:spPr>
          <a:xfrm flipV="1">
            <a:off x="5438588" y="2474259"/>
            <a:ext cx="1846730" cy="1613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529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마케팅 측면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062508"/>
            <a:ext cx="10871200" cy="5510711"/>
          </a:xfrm>
        </p:spPr>
        <p:txBody>
          <a:bodyPr>
            <a:normAutofit/>
          </a:bodyPr>
          <a:lstStyle/>
          <a:p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미사용 고객대상 프로모션 진행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한번도 서비스를 사용하지 않은 고객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찾아서 첫 주행 특별 할인 쿠폰을 지급하는 등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b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개인화된 마케팅 활동을 진행할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우측 그림과 같이 서브 쿼리문을 활용할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3E966B-04C5-426A-8E0D-A10776567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03" t="20738" r="17663" b="71884"/>
          <a:stretch/>
        </p:blipFill>
        <p:spPr>
          <a:xfrm>
            <a:off x="6023112" y="2747523"/>
            <a:ext cx="5585576" cy="9114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39A983D-B5DE-45EC-B3A5-16AEF04EFC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15" t="55459" r="1739" b="26570"/>
          <a:stretch/>
        </p:blipFill>
        <p:spPr>
          <a:xfrm>
            <a:off x="0" y="4357126"/>
            <a:ext cx="11896013" cy="141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275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마케팅 측면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062508"/>
            <a:ext cx="10871200" cy="5510711"/>
          </a:xfrm>
        </p:spPr>
        <p:txBody>
          <a:bodyPr>
            <a:normAutofit/>
          </a:bodyPr>
          <a:lstStyle/>
          <a:p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VIP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고객 찾기</a:t>
            </a:r>
            <a:endParaRPr lang="en-US" altLang="ko-KR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서비스를 자주 사용하여</a:t>
            </a:r>
            <a:r>
              <a:rPr lang="en-US" altLang="ko-KR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900" b="1" dirty="0">
                <a:solidFill>
                  <a:srgbClr val="7347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많은 금액을 지불한 고객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찾을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VIP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대상으로 쿠폰 지급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</a:t>
            </a:r>
            <a:r>
              <a:rPr lang="ko-KR" altLang="en-US" sz="1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피드백등을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받을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우측 쿼리와 같이 서비스 총사용금액이 많은 고객 순으로 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정렬할 수 있음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40EBE7-B6AE-400F-9148-F46B5DA2E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50" t="55072" r="3066" b="5894"/>
          <a:stretch/>
        </p:blipFill>
        <p:spPr>
          <a:xfrm>
            <a:off x="967408" y="4096939"/>
            <a:ext cx="10141858" cy="26769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8D397B8-39E7-479B-8A7A-C03AB9042F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282" t="28599" r="19185" b="60870"/>
          <a:stretch/>
        </p:blipFill>
        <p:spPr>
          <a:xfrm>
            <a:off x="7127218" y="2776471"/>
            <a:ext cx="4448418" cy="111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87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ㅁㅁ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28" y="1415119"/>
            <a:ext cx="10871200" cy="5510711"/>
          </a:xfrm>
        </p:spPr>
        <p:txBody>
          <a:bodyPr>
            <a:normAutofit/>
          </a:bodyPr>
          <a:lstStyle/>
          <a:p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하고</a:t>
            </a:r>
            <a:r>
              <a:rPr lang="en-US" altLang="ko-KR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.. </a:t>
            </a:r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워드에 더 </a:t>
            </a:r>
            <a:r>
              <a:rPr lang="ko-KR" altLang="en-US" sz="19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쓸만한ㄱ거</a:t>
            </a:r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9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ㅇ</a:t>
            </a:r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9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ㅣㅆ는지</a:t>
            </a:r>
            <a:r>
              <a:rPr lang="ko-KR" altLang="en-US" sz="1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찾아보기</a:t>
            </a:r>
            <a:r>
              <a:rPr lang="en-US" altLang="ko-KR" sz="19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내용 개체 틀 8">
            <a:extLst>
              <a:ext uri="{FF2B5EF4-FFF2-40B4-BE49-F238E27FC236}">
                <a16:creationId xmlns:a16="http://schemas.microsoft.com/office/drawing/2014/main" id="{21C523C0-739E-44BD-95F0-4DC884649D6F}"/>
              </a:ext>
            </a:extLst>
          </p:cNvPr>
          <p:cNvSpPr txBox="1">
            <a:spLocks/>
          </p:cNvSpPr>
          <p:nvPr/>
        </p:nvSpPr>
        <p:spPr>
          <a:xfrm>
            <a:off x="1284942" y="2749096"/>
            <a:ext cx="2892612" cy="51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ㅁㅁ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652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7B1A-C69F-4051-AF4A-CD3695C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5AD3A-9973-427B-B25B-EB5A8825F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588B21-ECD1-4E1B-9DB3-B0192F00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0FD17-E86D-4EC6-8A3C-E7533AF6A0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347FF"/>
          </a:solidFill>
          <a:ln>
            <a:solidFill>
              <a:srgbClr val="D7B5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1DDD8600-5F36-4F1A-A90B-85D79CB87C6E}"/>
              </a:ext>
            </a:extLst>
          </p:cNvPr>
          <p:cNvSpPr txBox="1">
            <a:spLocks/>
          </p:cNvSpPr>
          <p:nvPr/>
        </p:nvSpPr>
        <p:spPr>
          <a:xfrm>
            <a:off x="4621303" y="2901903"/>
            <a:ext cx="3918963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감사합니다</a:t>
            </a:r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914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7B1A-C69F-4051-AF4A-CD3695C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5AD3A-9973-427B-B25B-EB5A8825F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588B21-ECD1-4E1B-9DB3-B0192F00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0FD17-E86D-4EC6-8A3C-E7533AF6A0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347FF"/>
          </a:solidFill>
          <a:ln>
            <a:solidFill>
              <a:srgbClr val="D7B5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1DDD8600-5F36-4F1A-A90B-85D79CB87C6E}"/>
              </a:ext>
            </a:extLst>
          </p:cNvPr>
          <p:cNvSpPr txBox="1">
            <a:spLocks/>
          </p:cNvSpPr>
          <p:nvPr/>
        </p:nvSpPr>
        <p:spPr>
          <a:xfrm>
            <a:off x="3865518" y="2766218"/>
            <a:ext cx="446096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BEAM </a:t>
            </a: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 소개</a:t>
            </a:r>
          </a:p>
        </p:txBody>
      </p:sp>
    </p:spTree>
    <p:extLst>
      <p:ext uri="{BB962C8B-B14F-4D97-AF65-F5344CB8AC3E}">
        <p14:creationId xmlns:p14="http://schemas.microsoft.com/office/powerpoint/2010/main" val="1266154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BEAM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850571"/>
            <a:ext cx="10337799" cy="4847906"/>
          </a:xfrm>
        </p:spPr>
        <p:txBody>
          <a:bodyPr>
            <a:normAutofit lnSpcReduction="10000"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Beam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싱가포르에 본사를 둔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공유 스쿠터 회사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공유 스쿠터 이용 방법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marL="0" indent="0"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우선 운전면허와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결제 카드를 등록 해야함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1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대여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시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스쿠터에 부착된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QR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코드를 찍어서 사용 시작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반납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시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주차 후 이미지 촬영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결제가 이뤄짐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주제 선정 이유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marL="0" indent="0"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개인적으로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BEAM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자주 사용하는데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활용하여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Business </a:t>
            </a:r>
            <a:r>
              <a:rPr lang="ko-KR" altLang="en-US" sz="1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상의 고민과 목표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어떻게 해결할 수 있을지 궁금했음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직접 서비스와 제품을 사용하며 느낀 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활용 방안을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구상해보았음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087175-1359-43E2-A693-636388574AD4}"/>
              </a:ext>
            </a:extLst>
          </p:cNvPr>
          <p:cNvSpPr/>
          <p:nvPr/>
        </p:nvSpPr>
        <p:spPr>
          <a:xfrm>
            <a:off x="892628" y="1175657"/>
            <a:ext cx="10515600" cy="72572"/>
          </a:xfrm>
          <a:prstGeom prst="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FDB26A-488C-46A8-9E0E-703D9893D8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614" t="26831" r="18438" b="18519"/>
          <a:stretch/>
        </p:blipFill>
        <p:spPr>
          <a:xfrm>
            <a:off x="9671038" y="2390925"/>
            <a:ext cx="2465507" cy="37994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8AF4E0-76A6-48D7-AA04-FBD0F902FE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062" t="22380" r="47396" b="21748"/>
          <a:stretch/>
        </p:blipFill>
        <p:spPr>
          <a:xfrm>
            <a:off x="7210075" y="2358638"/>
            <a:ext cx="2260600" cy="38317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F22185-8C2C-49BE-925E-0772AF488AC1}"/>
              </a:ext>
            </a:extLst>
          </p:cNvPr>
          <p:cNvSpPr txBox="1"/>
          <p:nvPr/>
        </p:nvSpPr>
        <p:spPr>
          <a:xfrm>
            <a:off x="7310255" y="6329145"/>
            <a:ext cx="20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[BEAM </a:t>
            </a:r>
            <a:r>
              <a:rPr lang="ko-KR" altLang="en-US" dirty="0"/>
              <a:t>어플 화면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48472C-41C6-47D1-9D8D-B570E3999E79}"/>
              </a:ext>
            </a:extLst>
          </p:cNvPr>
          <p:cNvSpPr txBox="1"/>
          <p:nvPr/>
        </p:nvSpPr>
        <p:spPr>
          <a:xfrm>
            <a:off x="9873671" y="6316601"/>
            <a:ext cx="20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[BEAM </a:t>
            </a:r>
            <a:r>
              <a:rPr lang="ko-KR" altLang="en-US" dirty="0"/>
              <a:t>스쿠터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2715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7B1A-C69F-4051-AF4A-CD3695C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5AD3A-9973-427B-B25B-EB5A8825F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588B21-ECD1-4E1B-9DB3-B0192F00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0FD17-E86D-4EC6-8A3C-E7533AF6A0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347FF"/>
          </a:solidFill>
          <a:ln>
            <a:solidFill>
              <a:srgbClr val="D7B5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1DDD8600-5F36-4F1A-A90B-85D79CB87C6E}"/>
              </a:ext>
            </a:extLst>
          </p:cNvPr>
          <p:cNvSpPr txBox="1">
            <a:spLocks/>
          </p:cNvSpPr>
          <p:nvPr/>
        </p:nvSpPr>
        <p:spPr>
          <a:xfrm>
            <a:off x="4167053" y="2766218"/>
            <a:ext cx="3918963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ER diagram</a:t>
            </a:r>
            <a:endParaRPr lang="ko-KR" altLang="en-US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233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252199" y="284781"/>
            <a:ext cx="793890" cy="577068"/>
          </a:xfrm>
          <a:prstGeom prst="ellipse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A02E939-EEF8-4783-BA3D-A71F84BA71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1" t="5292" r="6174" b="2540"/>
          <a:stretch/>
        </p:blipFill>
        <p:spPr>
          <a:xfrm>
            <a:off x="2628439" y="24883"/>
            <a:ext cx="7460730" cy="683311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F7B1E2A-23F3-4278-B053-E8C14BC64889}"/>
              </a:ext>
            </a:extLst>
          </p:cNvPr>
          <p:cNvSpPr/>
          <p:nvPr/>
        </p:nvSpPr>
        <p:spPr>
          <a:xfrm>
            <a:off x="276360" y="395008"/>
            <a:ext cx="318952" cy="45719"/>
          </a:xfrm>
          <a:prstGeom prst="rect">
            <a:avLst/>
          </a:prstGeom>
          <a:solidFill>
            <a:srgbClr val="6A00FF"/>
          </a:solidFill>
          <a:ln>
            <a:solidFill>
              <a:srgbClr val="6A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17AD54-9B69-4A05-AE13-B3DE0EA04C0A}"/>
              </a:ext>
            </a:extLst>
          </p:cNvPr>
          <p:cNvSpPr txBox="1"/>
          <p:nvPr/>
        </p:nvSpPr>
        <p:spPr>
          <a:xfrm>
            <a:off x="595312" y="263980"/>
            <a:ext cx="3386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스쿠터 주행과 직접적인 영향을 주는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Table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FBA215F-470E-41EF-82A4-053F4CF32F44}"/>
              </a:ext>
            </a:extLst>
          </p:cNvPr>
          <p:cNvSpPr/>
          <p:nvPr/>
        </p:nvSpPr>
        <p:spPr>
          <a:xfrm>
            <a:off x="276360" y="712190"/>
            <a:ext cx="318952" cy="45719"/>
          </a:xfrm>
          <a:prstGeom prst="rect">
            <a:avLst/>
          </a:prstGeom>
          <a:solidFill>
            <a:srgbClr val="E1D5E7"/>
          </a:solidFill>
          <a:ln>
            <a:solidFill>
              <a:srgbClr val="E1D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EC817A-3212-4C65-B7C5-B477672F8296}"/>
              </a:ext>
            </a:extLst>
          </p:cNvPr>
          <p:cNvSpPr txBox="1"/>
          <p:nvPr/>
        </p:nvSpPr>
        <p:spPr>
          <a:xfrm>
            <a:off x="595313" y="581162"/>
            <a:ext cx="3386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스쿠터 주행을 지원하는 성격의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Table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2198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7B1A-C69F-4051-AF4A-CD3695C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5AD3A-9973-427B-B25B-EB5A8825F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588B21-ECD1-4E1B-9DB3-B0192F00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0FD17-E86D-4EC6-8A3C-E7533AF6A0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347FF"/>
          </a:solidFill>
          <a:ln>
            <a:solidFill>
              <a:srgbClr val="D7B5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1DDD8600-5F36-4F1A-A90B-85D79CB87C6E}"/>
              </a:ext>
            </a:extLst>
          </p:cNvPr>
          <p:cNvSpPr txBox="1">
            <a:spLocks/>
          </p:cNvSpPr>
          <p:nvPr/>
        </p:nvSpPr>
        <p:spPr>
          <a:xfrm>
            <a:off x="2809619" y="2832003"/>
            <a:ext cx="7410962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Business Insight &amp; </a:t>
            </a:r>
            <a:r>
              <a:rPr lang="ko-KR" altLang="en-US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쿼리문</a:t>
            </a:r>
            <a:endParaRPr lang="en-US" altLang="ko-KR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169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12B8B-A664-41DD-94A4-FE531502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04"/>
            <a:ext cx="10515600" cy="1325563"/>
          </a:xfrm>
          <a:noFill/>
        </p:spPr>
        <p:txBody>
          <a:bodyPr/>
          <a:lstStyle/>
          <a:p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Business Insight &amp;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쿼리문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목차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FCB81F-248C-43C7-B39D-F17CAC7AA0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4" t="25556" r="38194" b="16528"/>
          <a:stretch/>
        </p:blipFill>
        <p:spPr>
          <a:xfrm>
            <a:off x="11176000" y="6080228"/>
            <a:ext cx="793890" cy="577068"/>
          </a:xfrm>
          <a:prstGeom prst="ellipse">
            <a:avLst/>
          </a:prstGeo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DCE72DE-3203-404F-A4E2-0807EEFA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850571"/>
            <a:ext cx="10337799" cy="4326392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품질 향상 측면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많은 스쿠터 찾기</a:t>
            </a:r>
          </a:p>
          <a:p>
            <a:pPr lvl="1">
              <a:lnSpc>
                <a:spcPct val="120000"/>
              </a:lnSpc>
            </a:pP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최근에 </a:t>
            </a:r>
            <a:r>
              <a:rPr lang="ko-KR" altLang="en-US" sz="1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컴플레인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받은 스쿠터의 생산 공장 찾기</a:t>
            </a: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I - V)</a:t>
            </a:r>
          </a:p>
          <a:p>
            <a:pPr marL="457200" lvl="1" indent="0">
              <a:lnSpc>
                <a:spcPct val="120000"/>
              </a:lnSpc>
              <a:buNone/>
            </a:pPr>
            <a:endParaRPr lang="en-US" altLang="ko-KR" sz="1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수요예측에 활용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대여 많이 일어나는 지역 찾기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반납 많이 일어나는 지역 찾기</a:t>
            </a: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많은 주행 경로 찾기</a:t>
            </a: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시 날씨와 수요의 상관 관계 파악</a:t>
            </a: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주행 시 기온과 수요의 상관관계 파악</a:t>
            </a:r>
            <a:endParaRPr lang="en-US" altLang="ko-KR" sz="1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마케팅 측면 활용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프로모션 성과 측정</a:t>
            </a: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미사용 고객대상 프로모션 진행</a:t>
            </a:r>
          </a:p>
          <a:p>
            <a:pPr lvl="1">
              <a:lnSpc>
                <a:spcPct val="120000"/>
              </a:lnSpc>
            </a:pPr>
            <a:r>
              <a:rPr lang="en-US" altLang="ko-KR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VIP </a:t>
            </a:r>
            <a:r>
              <a:rPr lang="ko-KR" altLang="en-US" sz="1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찾기</a:t>
            </a:r>
          </a:p>
          <a:p>
            <a:pPr lvl="1">
              <a:lnSpc>
                <a:spcPct val="120000"/>
              </a:lnSpc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20000"/>
              </a:lnSpc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6ED4A73-61E4-4CB5-AE68-8B77ABAAA28A}"/>
              </a:ext>
            </a:extLst>
          </p:cNvPr>
          <p:cNvSpPr/>
          <p:nvPr/>
        </p:nvSpPr>
        <p:spPr>
          <a:xfrm>
            <a:off x="838200" y="1199287"/>
            <a:ext cx="10537372" cy="72572"/>
          </a:xfrm>
          <a:prstGeom prst="roundRect">
            <a:avLst/>
          </a:prstGeom>
          <a:solidFill>
            <a:srgbClr val="AE73D2"/>
          </a:solidFill>
          <a:ln>
            <a:solidFill>
              <a:srgbClr val="AE73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172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CA7209-C82A-429E-B45C-E49AC89E9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발표용 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5991EA-F9E9-4E0E-B69F-8919FA3A3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843" y="1328668"/>
            <a:ext cx="10515600" cy="4351338"/>
          </a:xfrm>
        </p:spPr>
        <p:txBody>
          <a:bodyPr>
            <a:noAutofit/>
          </a:bodyPr>
          <a:lstStyle/>
          <a:p>
            <a:r>
              <a:rPr lang="en-US" altLang="ko-KR" sz="600" dirty="0"/>
              <a:t># #1. </a:t>
            </a:r>
            <a:r>
              <a:rPr lang="ko-KR" altLang="en-US" sz="600" dirty="0"/>
              <a:t>올해 </a:t>
            </a:r>
            <a:r>
              <a:rPr lang="en-US" altLang="ko-KR" sz="600" dirty="0"/>
              <a:t>12</a:t>
            </a:r>
            <a:r>
              <a:rPr lang="ko-KR" altLang="en-US" sz="600" dirty="0"/>
              <a:t>월</a:t>
            </a:r>
            <a:r>
              <a:rPr lang="en-US" altLang="ko-KR" sz="600" dirty="0"/>
              <a:t>1</a:t>
            </a:r>
            <a:r>
              <a:rPr lang="ko-KR" altLang="en-US" sz="600" dirty="0"/>
              <a:t>일 이후 주행 관련 </a:t>
            </a:r>
            <a:r>
              <a:rPr lang="en-US" altLang="ko-KR" sz="600" dirty="0"/>
              <a:t>COMPLAIN </a:t>
            </a:r>
            <a:r>
              <a:rPr lang="ko-KR" altLang="en-US" sz="600" dirty="0"/>
              <a:t>확인</a:t>
            </a:r>
            <a:r>
              <a:rPr lang="en-US" altLang="ko-KR" sz="600" dirty="0"/>
              <a:t>.</a:t>
            </a:r>
          </a:p>
          <a:p>
            <a:endParaRPr lang="en-US" altLang="ko-KR" sz="600" dirty="0"/>
          </a:p>
          <a:p>
            <a:r>
              <a:rPr lang="en-US" altLang="ko-KR" sz="600" dirty="0"/>
              <a:t># SELECT *</a:t>
            </a:r>
          </a:p>
          <a:p>
            <a:r>
              <a:rPr lang="en-US" altLang="ko-KR" sz="600" dirty="0"/>
              <a:t># FROM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</a:t>
            </a:r>
            <a:r>
              <a:rPr lang="en-US" altLang="ko-KR" sz="600" dirty="0"/>
              <a:t>CP</a:t>
            </a:r>
          </a:p>
          <a:p>
            <a:r>
              <a:rPr lang="en-US" altLang="ko-KR" sz="600" dirty="0"/>
              <a:t># WHERE CP.</a:t>
            </a:r>
            <a:r>
              <a:rPr lang="ko-KR" altLang="en-US" sz="600" dirty="0"/>
              <a:t>접수시간 </a:t>
            </a:r>
            <a:r>
              <a:rPr lang="en-US" altLang="ko-KR" sz="600" dirty="0"/>
              <a:t>&gt; "2021-12-01" AND CP.</a:t>
            </a:r>
            <a:r>
              <a:rPr lang="ko-KR" altLang="en-US" sz="600" dirty="0"/>
              <a:t>유형 </a:t>
            </a:r>
            <a:r>
              <a:rPr lang="en-US" altLang="ko-KR" sz="600" dirty="0"/>
              <a:t>= '</a:t>
            </a:r>
            <a:r>
              <a:rPr lang="ko-KR" altLang="en-US" sz="600" dirty="0"/>
              <a:t>주행</a:t>
            </a:r>
            <a:r>
              <a:rPr lang="en-US" altLang="ko-KR" sz="600" dirty="0"/>
              <a:t>';</a:t>
            </a:r>
          </a:p>
          <a:p>
            <a:endParaRPr lang="en-US" altLang="ko-KR" sz="600" dirty="0"/>
          </a:p>
          <a:p>
            <a:endParaRPr lang="en-US" altLang="ko-KR" sz="600" dirty="0"/>
          </a:p>
          <a:p>
            <a:r>
              <a:rPr lang="en-US" altLang="ko-KR" sz="600" dirty="0"/>
              <a:t># #2.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받은 스쿠터의 생산공장 찾기</a:t>
            </a:r>
          </a:p>
          <a:p>
            <a:r>
              <a:rPr lang="en-US" altLang="ko-KR" sz="600" dirty="0"/>
              <a:t># SELECT 	</a:t>
            </a:r>
            <a:r>
              <a:rPr lang="ko-KR" altLang="en-US" sz="600" dirty="0"/>
              <a:t>일자</a:t>
            </a:r>
            <a:r>
              <a:rPr lang="en-US" altLang="ko-KR" sz="600" dirty="0"/>
              <a:t>,</a:t>
            </a:r>
            <a:r>
              <a:rPr lang="ko-KR" altLang="en-US" sz="600" dirty="0"/>
              <a:t>공장</a:t>
            </a:r>
            <a:r>
              <a:rPr lang="en-US" altLang="ko-KR" sz="600" dirty="0"/>
              <a:t>,</a:t>
            </a:r>
            <a:r>
              <a:rPr lang="ko-KR" altLang="en-US" sz="600" dirty="0"/>
              <a:t>스쿠터</a:t>
            </a:r>
            <a:r>
              <a:rPr lang="en-US" altLang="ko-KR" sz="600" dirty="0"/>
              <a:t>ID</a:t>
            </a:r>
          </a:p>
          <a:p>
            <a:r>
              <a:rPr lang="en-US" altLang="ko-KR" sz="600" dirty="0"/>
              <a:t># FROM </a:t>
            </a:r>
            <a:r>
              <a:rPr lang="ko-KR" altLang="en-US" sz="600" dirty="0"/>
              <a:t>생산 </a:t>
            </a:r>
            <a:r>
              <a:rPr lang="en-US" altLang="ko-KR" sz="600" dirty="0"/>
              <a:t>P, </a:t>
            </a:r>
            <a:r>
              <a:rPr lang="ko-KR" altLang="en-US" sz="600" dirty="0"/>
              <a:t>스쿠터 </a:t>
            </a:r>
            <a:r>
              <a:rPr lang="en-US" altLang="ko-KR" sz="600" dirty="0"/>
              <a:t>S</a:t>
            </a:r>
          </a:p>
          <a:p>
            <a:r>
              <a:rPr lang="en-US" altLang="ko-KR" sz="600" dirty="0"/>
              <a:t># WHERE P.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= S.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AND </a:t>
            </a:r>
            <a:r>
              <a:rPr lang="ko-KR" altLang="en-US" sz="600" dirty="0"/>
              <a:t>스쿠터</a:t>
            </a:r>
            <a:r>
              <a:rPr lang="en-US" altLang="ko-KR" sz="600" dirty="0"/>
              <a:t>ID IN(SELECT CP.</a:t>
            </a:r>
            <a:r>
              <a:rPr lang="ko-KR" altLang="en-US" sz="600" dirty="0"/>
              <a:t>스쿠터</a:t>
            </a:r>
            <a:r>
              <a:rPr lang="en-US" altLang="ko-KR" sz="600" dirty="0"/>
              <a:t>ID</a:t>
            </a:r>
          </a:p>
          <a:p>
            <a:r>
              <a:rPr lang="en-US" altLang="ko-KR" sz="600" dirty="0"/>
              <a:t>#                                    			FROM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</a:t>
            </a:r>
            <a:r>
              <a:rPr lang="en-US" altLang="ko-KR" sz="600" dirty="0"/>
              <a:t>CP</a:t>
            </a:r>
          </a:p>
          <a:p>
            <a:r>
              <a:rPr lang="en-US" altLang="ko-KR" sz="600" dirty="0"/>
              <a:t>#                                    			WHERE CP.</a:t>
            </a:r>
            <a:r>
              <a:rPr lang="ko-KR" altLang="en-US" sz="600" dirty="0"/>
              <a:t>접수시간 </a:t>
            </a:r>
            <a:r>
              <a:rPr lang="en-US" altLang="ko-KR" sz="600" dirty="0"/>
              <a:t>&gt; "2021-12-01" AND CP.</a:t>
            </a:r>
            <a:r>
              <a:rPr lang="ko-KR" altLang="en-US" sz="600" dirty="0"/>
              <a:t>유형 </a:t>
            </a:r>
            <a:r>
              <a:rPr lang="en-US" altLang="ko-KR" sz="600" dirty="0"/>
              <a:t>= '</a:t>
            </a:r>
            <a:r>
              <a:rPr lang="ko-KR" altLang="en-US" sz="600" dirty="0"/>
              <a:t>주행</a:t>
            </a:r>
            <a:r>
              <a:rPr lang="en-US" altLang="ko-KR" sz="600" dirty="0"/>
              <a:t>');</a:t>
            </a:r>
          </a:p>
          <a:p>
            <a:endParaRPr lang="en-US" altLang="ko-KR" sz="600" dirty="0"/>
          </a:p>
          <a:p>
            <a:endParaRPr lang="en-US" altLang="ko-KR" sz="600" dirty="0"/>
          </a:p>
          <a:p>
            <a:r>
              <a:rPr lang="en-US" altLang="ko-KR" sz="600" dirty="0"/>
              <a:t># #3.</a:t>
            </a:r>
            <a:r>
              <a:rPr lang="ko-KR" altLang="en-US" sz="600" dirty="0" err="1"/>
              <a:t>공장별</a:t>
            </a:r>
            <a:r>
              <a:rPr lang="ko-KR" altLang="en-US" sz="600" dirty="0"/>
              <a:t>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걸린 스쿠터 생산 횟수</a:t>
            </a:r>
          </a:p>
          <a:p>
            <a:r>
              <a:rPr lang="en-US" altLang="ko-KR" sz="600" dirty="0"/>
              <a:t># SELECT 	</a:t>
            </a:r>
            <a:r>
              <a:rPr lang="ko-KR" altLang="en-US" sz="600" dirty="0"/>
              <a:t>일자</a:t>
            </a:r>
            <a:r>
              <a:rPr lang="en-US" altLang="ko-KR" sz="600" dirty="0"/>
              <a:t>,</a:t>
            </a:r>
            <a:r>
              <a:rPr lang="ko-KR" altLang="en-US" sz="600" dirty="0"/>
              <a:t>공장</a:t>
            </a:r>
            <a:r>
              <a:rPr lang="en-US" altLang="ko-KR" sz="600" dirty="0"/>
              <a:t>,</a:t>
            </a:r>
            <a:r>
              <a:rPr lang="ko-KR" altLang="en-US" sz="600" dirty="0"/>
              <a:t>스쿠터</a:t>
            </a:r>
            <a:r>
              <a:rPr lang="en-US" altLang="ko-KR" sz="600" dirty="0"/>
              <a:t>ID,COUNT(*)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횟수</a:t>
            </a:r>
          </a:p>
          <a:p>
            <a:r>
              <a:rPr lang="en-US" altLang="ko-KR" sz="600" dirty="0"/>
              <a:t># FROM </a:t>
            </a:r>
            <a:r>
              <a:rPr lang="ko-KR" altLang="en-US" sz="600" dirty="0"/>
              <a:t>생산 </a:t>
            </a:r>
            <a:r>
              <a:rPr lang="en-US" altLang="ko-KR" sz="600" dirty="0"/>
              <a:t>P, </a:t>
            </a:r>
            <a:r>
              <a:rPr lang="ko-KR" altLang="en-US" sz="600" dirty="0"/>
              <a:t>스쿠터 </a:t>
            </a:r>
            <a:r>
              <a:rPr lang="en-US" altLang="ko-KR" sz="600" dirty="0"/>
              <a:t>S</a:t>
            </a:r>
          </a:p>
          <a:p>
            <a:r>
              <a:rPr lang="en-US" altLang="ko-KR" sz="600" dirty="0"/>
              <a:t># WHERE P.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= S.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AND </a:t>
            </a:r>
            <a:r>
              <a:rPr lang="ko-KR" altLang="en-US" sz="600" dirty="0"/>
              <a:t>스쿠터</a:t>
            </a:r>
            <a:r>
              <a:rPr lang="en-US" altLang="ko-KR" sz="600" dirty="0"/>
              <a:t>ID IN(SELECT CP.</a:t>
            </a:r>
            <a:r>
              <a:rPr lang="ko-KR" altLang="en-US" sz="600" dirty="0"/>
              <a:t>스쿠터</a:t>
            </a:r>
            <a:r>
              <a:rPr lang="en-US" altLang="ko-KR" sz="600" dirty="0"/>
              <a:t>ID</a:t>
            </a:r>
          </a:p>
          <a:p>
            <a:r>
              <a:rPr lang="en-US" altLang="ko-KR" sz="600" dirty="0"/>
              <a:t>#                                    			FROM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</a:t>
            </a:r>
            <a:r>
              <a:rPr lang="en-US" altLang="ko-KR" sz="600" dirty="0"/>
              <a:t>CP</a:t>
            </a:r>
          </a:p>
          <a:p>
            <a:r>
              <a:rPr lang="en-US" altLang="ko-KR" sz="600" dirty="0"/>
              <a:t>#                                    			WHERE CP.</a:t>
            </a:r>
            <a:r>
              <a:rPr lang="ko-KR" altLang="en-US" sz="600" dirty="0"/>
              <a:t>접수시간 </a:t>
            </a:r>
            <a:r>
              <a:rPr lang="en-US" altLang="ko-KR" sz="600" dirty="0"/>
              <a:t>&gt; "2021-12-01" AND CP.</a:t>
            </a:r>
            <a:r>
              <a:rPr lang="ko-KR" altLang="en-US" sz="600" dirty="0"/>
              <a:t>유형 </a:t>
            </a:r>
            <a:r>
              <a:rPr lang="en-US" altLang="ko-KR" sz="600" dirty="0"/>
              <a:t>= '</a:t>
            </a:r>
            <a:r>
              <a:rPr lang="ko-KR" altLang="en-US" sz="600" dirty="0"/>
              <a:t>주행</a:t>
            </a:r>
            <a:r>
              <a:rPr lang="en-US" altLang="ko-KR" sz="600" dirty="0"/>
              <a:t>')</a:t>
            </a:r>
          </a:p>
          <a:p>
            <a:r>
              <a:rPr lang="en-US" altLang="ko-KR" sz="600" dirty="0"/>
              <a:t># GROUP BY P.</a:t>
            </a:r>
            <a:r>
              <a:rPr lang="ko-KR" altLang="en-US" sz="600" dirty="0"/>
              <a:t>공장</a:t>
            </a:r>
          </a:p>
          <a:p>
            <a:r>
              <a:rPr lang="en-US" altLang="ko-KR" sz="600" dirty="0"/>
              <a:t># ORDER BY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횟수 </a:t>
            </a:r>
            <a:r>
              <a:rPr lang="en-US" altLang="ko-KR" sz="600" dirty="0"/>
              <a:t>DESC;</a:t>
            </a:r>
          </a:p>
          <a:p>
            <a:endParaRPr lang="en-US" altLang="ko-KR" sz="600" dirty="0"/>
          </a:p>
          <a:p>
            <a:endParaRPr lang="en-US" altLang="ko-KR" sz="600" dirty="0"/>
          </a:p>
          <a:p>
            <a:r>
              <a:rPr lang="en-US" altLang="ko-KR" sz="600" dirty="0"/>
              <a:t># #4. </a:t>
            </a:r>
            <a:r>
              <a:rPr lang="ko-KR" altLang="en-US" sz="600" dirty="0"/>
              <a:t>남양주 지점 말고</a:t>
            </a:r>
            <a:r>
              <a:rPr lang="en-US" altLang="ko-KR" sz="600" dirty="0"/>
              <a:t>, </a:t>
            </a:r>
            <a:r>
              <a:rPr lang="ko-KR" altLang="en-US" sz="600" dirty="0"/>
              <a:t>서초지점의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확인</a:t>
            </a:r>
          </a:p>
          <a:p>
            <a:r>
              <a:rPr lang="en-US" altLang="ko-KR" sz="600" dirty="0"/>
              <a:t># SELECT 	</a:t>
            </a:r>
            <a:r>
              <a:rPr lang="ko-KR" altLang="en-US" sz="600" dirty="0"/>
              <a:t>일자</a:t>
            </a:r>
            <a:r>
              <a:rPr lang="en-US" altLang="ko-KR" sz="600" dirty="0"/>
              <a:t>,</a:t>
            </a:r>
            <a:r>
              <a:rPr lang="ko-KR" altLang="en-US" sz="600" dirty="0"/>
              <a:t>공장</a:t>
            </a:r>
            <a:r>
              <a:rPr lang="en-US" altLang="ko-KR" sz="600" dirty="0"/>
              <a:t>,COUNT(*)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횟수</a:t>
            </a:r>
          </a:p>
          <a:p>
            <a:r>
              <a:rPr lang="en-US" altLang="ko-KR" sz="600" dirty="0"/>
              <a:t># FROM </a:t>
            </a:r>
            <a:r>
              <a:rPr lang="ko-KR" altLang="en-US" sz="600" dirty="0"/>
              <a:t>생산 </a:t>
            </a:r>
            <a:r>
              <a:rPr lang="en-US" altLang="ko-KR" sz="600" dirty="0"/>
              <a:t>P, </a:t>
            </a:r>
            <a:r>
              <a:rPr lang="ko-KR" altLang="en-US" sz="600" dirty="0"/>
              <a:t>스쿠터 </a:t>
            </a:r>
            <a:r>
              <a:rPr lang="en-US" altLang="ko-KR" sz="600" dirty="0"/>
              <a:t>S</a:t>
            </a:r>
          </a:p>
          <a:p>
            <a:r>
              <a:rPr lang="en-US" altLang="ko-KR" sz="600" dirty="0"/>
              <a:t># WHERE P.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= S.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AND </a:t>
            </a:r>
            <a:r>
              <a:rPr lang="ko-KR" altLang="en-US" sz="600" dirty="0"/>
              <a:t>스쿠터</a:t>
            </a:r>
            <a:r>
              <a:rPr lang="en-US" altLang="ko-KR" sz="600" dirty="0"/>
              <a:t>ID IN(SELECT CP.</a:t>
            </a:r>
            <a:r>
              <a:rPr lang="ko-KR" altLang="en-US" sz="600" dirty="0"/>
              <a:t>스쿠터</a:t>
            </a:r>
            <a:r>
              <a:rPr lang="en-US" altLang="ko-KR" sz="600" dirty="0"/>
              <a:t>ID</a:t>
            </a:r>
          </a:p>
          <a:p>
            <a:r>
              <a:rPr lang="en-US" altLang="ko-KR" sz="600" dirty="0"/>
              <a:t>#                                    			FROM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</a:t>
            </a:r>
            <a:r>
              <a:rPr lang="en-US" altLang="ko-KR" sz="600" dirty="0"/>
              <a:t>CP</a:t>
            </a:r>
          </a:p>
          <a:p>
            <a:r>
              <a:rPr lang="en-US" altLang="ko-KR" sz="600" dirty="0"/>
              <a:t>#                                    			WHERE CP.</a:t>
            </a:r>
            <a:r>
              <a:rPr lang="ko-KR" altLang="en-US" sz="600" dirty="0"/>
              <a:t>접수시간 </a:t>
            </a:r>
            <a:r>
              <a:rPr lang="en-US" altLang="ko-KR" sz="600" dirty="0"/>
              <a:t>&gt; "2021-12-01" AND CP.</a:t>
            </a:r>
            <a:r>
              <a:rPr lang="ko-KR" altLang="en-US" sz="600" dirty="0"/>
              <a:t>유형 </a:t>
            </a:r>
            <a:r>
              <a:rPr lang="en-US" altLang="ko-KR" sz="600" dirty="0"/>
              <a:t>= '</a:t>
            </a:r>
            <a:r>
              <a:rPr lang="ko-KR" altLang="en-US" sz="600" dirty="0"/>
              <a:t>주행</a:t>
            </a:r>
            <a:r>
              <a:rPr lang="en-US" altLang="ko-KR" sz="600" dirty="0"/>
              <a:t>')</a:t>
            </a:r>
          </a:p>
          <a:p>
            <a:r>
              <a:rPr lang="en-US" altLang="ko-KR" sz="600" dirty="0"/>
              <a:t># GROUP BY P.</a:t>
            </a:r>
            <a:r>
              <a:rPr lang="ko-KR" altLang="en-US" sz="600" dirty="0"/>
              <a:t>공장</a:t>
            </a:r>
          </a:p>
          <a:p>
            <a:r>
              <a:rPr lang="en-US" altLang="ko-KR" sz="600" dirty="0"/>
              <a:t># HAVING P.</a:t>
            </a:r>
            <a:r>
              <a:rPr lang="ko-KR" altLang="en-US" sz="600" dirty="0"/>
              <a:t>공장 </a:t>
            </a:r>
            <a:r>
              <a:rPr lang="en-US" altLang="ko-KR" sz="600" dirty="0"/>
              <a:t>= "</a:t>
            </a:r>
            <a:r>
              <a:rPr lang="ko-KR" altLang="en-US" sz="600" dirty="0"/>
              <a:t>서초지점</a:t>
            </a:r>
            <a:r>
              <a:rPr lang="en-US" altLang="ko-KR" sz="600" dirty="0"/>
              <a:t>";</a:t>
            </a:r>
          </a:p>
          <a:p>
            <a:endParaRPr lang="en-US" altLang="ko-KR" sz="600" dirty="0"/>
          </a:p>
          <a:p>
            <a:r>
              <a:rPr lang="en-US" altLang="ko-KR" sz="600" dirty="0"/>
              <a:t>#5.</a:t>
            </a:r>
            <a:r>
              <a:rPr lang="ko-KR" altLang="en-US" sz="600" dirty="0" err="1"/>
              <a:t>공장별</a:t>
            </a:r>
            <a:r>
              <a:rPr lang="ko-KR" altLang="en-US" sz="600" dirty="0"/>
              <a:t>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걸린 스쿠터 생산 비율</a:t>
            </a:r>
          </a:p>
          <a:p>
            <a:r>
              <a:rPr lang="en-US" altLang="ko-KR" sz="600" dirty="0"/>
              <a:t>SELECT 	</a:t>
            </a:r>
            <a:r>
              <a:rPr lang="ko-KR" altLang="en-US" sz="600" dirty="0"/>
              <a:t>공장</a:t>
            </a:r>
            <a:r>
              <a:rPr lang="en-US" altLang="ko-KR" sz="600" dirty="0"/>
              <a:t>,COUNT(*)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횟수</a:t>
            </a:r>
            <a:r>
              <a:rPr lang="en-US" altLang="ko-KR" sz="600" dirty="0"/>
              <a:t>,COUNT(*)/3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비율</a:t>
            </a:r>
          </a:p>
          <a:p>
            <a:r>
              <a:rPr lang="en-US" altLang="ko-KR" sz="600" dirty="0"/>
              <a:t>FROM </a:t>
            </a:r>
            <a:r>
              <a:rPr lang="ko-KR" altLang="en-US" sz="600" dirty="0"/>
              <a:t>생산 </a:t>
            </a:r>
            <a:r>
              <a:rPr lang="en-US" altLang="ko-KR" sz="600" dirty="0"/>
              <a:t>P, </a:t>
            </a:r>
            <a:r>
              <a:rPr lang="ko-KR" altLang="en-US" sz="600" dirty="0"/>
              <a:t>스쿠터 </a:t>
            </a:r>
            <a:r>
              <a:rPr lang="en-US" altLang="ko-KR" sz="600" dirty="0"/>
              <a:t>S</a:t>
            </a:r>
          </a:p>
          <a:p>
            <a:r>
              <a:rPr lang="en-US" altLang="ko-KR" sz="600" dirty="0"/>
              <a:t>WHERE P.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= S.</a:t>
            </a:r>
            <a:r>
              <a:rPr lang="ko-KR" altLang="en-US" sz="600" dirty="0"/>
              <a:t>생산코드 </a:t>
            </a:r>
            <a:r>
              <a:rPr lang="en-US" altLang="ko-KR" sz="600" dirty="0"/>
              <a:t>AND </a:t>
            </a:r>
            <a:r>
              <a:rPr lang="ko-KR" altLang="en-US" sz="600" dirty="0"/>
              <a:t>스쿠터</a:t>
            </a:r>
            <a:r>
              <a:rPr lang="en-US" altLang="ko-KR" sz="600" dirty="0"/>
              <a:t>ID IN(SELECT CP.</a:t>
            </a:r>
            <a:r>
              <a:rPr lang="ko-KR" altLang="en-US" sz="600" dirty="0"/>
              <a:t>스쿠터</a:t>
            </a:r>
            <a:r>
              <a:rPr lang="en-US" altLang="ko-KR" sz="600" dirty="0"/>
              <a:t>ID</a:t>
            </a:r>
          </a:p>
          <a:p>
            <a:r>
              <a:rPr lang="en-US" altLang="ko-KR" sz="600" dirty="0"/>
              <a:t>                                   			FROM </a:t>
            </a:r>
            <a:r>
              <a:rPr lang="ko-KR" altLang="en-US" sz="600" dirty="0" err="1"/>
              <a:t>컴플레인</a:t>
            </a:r>
            <a:r>
              <a:rPr lang="ko-KR" altLang="en-US" sz="600" dirty="0"/>
              <a:t> </a:t>
            </a:r>
            <a:r>
              <a:rPr lang="en-US" altLang="ko-KR" sz="600" dirty="0"/>
              <a:t>CP</a:t>
            </a:r>
          </a:p>
          <a:p>
            <a:r>
              <a:rPr lang="en-US" altLang="ko-KR" sz="600" dirty="0"/>
              <a:t>                                   			WHERE CP.</a:t>
            </a:r>
            <a:r>
              <a:rPr lang="ko-KR" altLang="en-US" sz="600" dirty="0"/>
              <a:t>접수시간 </a:t>
            </a:r>
            <a:r>
              <a:rPr lang="en-US" altLang="ko-KR" sz="600" dirty="0"/>
              <a:t>&gt; "2021-12-01" AND CP.</a:t>
            </a:r>
            <a:r>
              <a:rPr lang="ko-KR" altLang="en-US" sz="600" dirty="0"/>
              <a:t>유형 </a:t>
            </a:r>
            <a:r>
              <a:rPr lang="en-US" altLang="ko-KR" sz="600" dirty="0"/>
              <a:t>= '</a:t>
            </a:r>
            <a:r>
              <a:rPr lang="ko-KR" altLang="en-US" sz="600" dirty="0"/>
              <a:t>주행</a:t>
            </a:r>
            <a:r>
              <a:rPr lang="en-US" altLang="ko-KR" sz="600" dirty="0"/>
              <a:t>')</a:t>
            </a:r>
          </a:p>
          <a:p>
            <a:r>
              <a:rPr lang="en-US" altLang="ko-KR" sz="600" dirty="0"/>
              <a:t>GROUP BY P.</a:t>
            </a:r>
            <a:r>
              <a:rPr lang="ko-KR" altLang="en-US" sz="600" dirty="0"/>
              <a:t>공장</a:t>
            </a:r>
          </a:p>
          <a:p>
            <a:r>
              <a:rPr lang="en-US" altLang="ko-KR" sz="600" dirty="0"/>
              <a:t>ORDER BY </a:t>
            </a:r>
            <a:r>
              <a:rPr lang="ko-KR" altLang="en-US" sz="600" dirty="0" err="1"/>
              <a:t>컴플레인</a:t>
            </a:r>
            <a:r>
              <a:rPr lang="en-US" altLang="ko-KR" sz="600" dirty="0"/>
              <a:t>_</a:t>
            </a:r>
            <a:r>
              <a:rPr lang="ko-KR" altLang="en-US" sz="600" dirty="0"/>
              <a:t>횟수 </a:t>
            </a:r>
            <a:r>
              <a:rPr lang="en-US" altLang="ko-KR" sz="600" dirty="0"/>
              <a:t>DESC;</a:t>
            </a:r>
          </a:p>
          <a:p>
            <a:endParaRPr lang="en-US" altLang="ko-KR" sz="600" dirty="0"/>
          </a:p>
        </p:txBody>
      </p:sp>
    </p:spTree>
    <p:extLst>
      <p:ext uri="{BB962C8B-B14F-4D97-AF65-F5344CB8AC3E}">
        <p14:creationId xmlns:p14="http://schemas.microsoft.com/office/powerpoint/2010/main" val="1567080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2109</Words>
  <Application>Microsoft Office PowerPoint</Application>
  <PresentationFormat>와이드스크린</PresentationFormat>
  <Paragraphs>349</Paragraphs>
  <Slides>27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나눔스퀘어</vt:lpstr>
      <vt:lpstr>나눔스퀘어라운드 Bold</vt:lpstr>
      <vt:lpstr>맑은 고딕</vt:lpstr>
      <vt:lpstr>Arial</vt:lpstr>
      <vt:lpstr>Office 테마</vt:lpstr>
      <vt:lpstr>PowerPoint 프레젠테이션</vt:lpstr>
      <vt:lpstr>목차</vt:lpstr>
      <vt:lpstr>PowerPoint 프레젠테이션</vt:lpstr>
      <vt:lpstr>1. BEAM 사 소개</vt:lpstr>
      <vt:lpstr>PowerPoint 프레젠테이션</vt:lpstr>
      <vt:lpstr>PowerPoint 프레젠테이션</vt:lpstr>
      <vt:lpstr>PowerPoint 프레젠테이션</vt:lpstr>
      <vt:lpstr>3. Business Insight &amp; 쿼리문 목차</vt:lpstr>
      <vt:lpstr>발표용 쿼리</vt:lpstr>
      <vt:lpstr>제품/서비스 품질 향상 측면</vt:lpstr>
      <vt:lpstr>제품/서비스 품질 향상 측면</vt:lpstr>
      <vt:lpstr>제품/서비스 품질 향상 측면</vt:lpstr>
      <vt:lpstr>제품/서비스 품질 향상 측면</vt:lpstr>
      <vt:lpstr>제품/서비스 품질 향상 측면</vt:lpstr>
      <vt:lpstr>제품/서비스 품질 향상 측면</vt:lpstr>
      <vt:lpstr>제품/서비스 품질 향상 측면</vt:lpstr>
      <vt:lpstr>수요예측에 활용</vt:lpstr>
      <vt:lpstr>수요예측에 활용</vt:lpstr>
      <vt:lpstr>수요예측에 활용</vt:lpstr>
      <vt:lpstr>수요예측에 활용</vt:lpstr>
      <vt:lpstr>수요예측에 활용</vt:lpstr>
      <vt:lpstr>마케팅 측면 활용</vt:lpstr>
      <vt:lpstr>마케팅 측면 활용</vt:lpstr>
      <vt:lpstr>마케팅 측면 활용</vt:lpstr>
      <vt:lpstr>마케팅 측면 활용</vt:lpstr>
      <vt:lpstr>ㅁㅁ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Lindsay Graham</dc:creator>
  <cp:lastModifiedBy>Lindsay Graham</cp:lastModifiedBy>
  <cp:revision>238</cp:revision>
  <dcterms:created xsi:type="dcterms:W3CDTF">2021-12-16T11:40:10Z</dcterms:created>
  <dcterms:modified xsi:type="dcterms:W3CDTF">2021-12-17T06:28:11Z</dcterms:modified>
</cp:coreProperties>
</file>

<file path=docProps/thumbnail.jpeg>
</file>